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6" r:id="rId3"/>
    <p:sldId id="301" r:id="rId4"/>
    <p:sldId id="309" r:id="rId5"/>
    <p:sldId id="290" r:id="rId6"/>
    <p:sldId id="289" r:id="rId7"/>
    <p:sldId id="261" r:id="rId8"/>
    <p:sldId id="278" r:id="rId9"/>
    <p:sldId id="264" r:id="rId10"/>
    <p:sldId id="265" r:id="rId11"/>
    <p:sldId id="270" r:id="rId12"/>
    <p:sldId id="282" r:id="rId13"/>
    <p:sldId id="310" r:id="rId14"/>
    <p:sldId id="326" r:id="rId15"/>
    <p:sldId id="273" r:id="rId16"/>
    <p:sldId id="259" r:id="rId17"/>
    <p:sldId id="268" r:id="rId18"/>
    <p:sldId id="316" r:id="rId19"/>
    <p:sldId id="317" r:id="rId20"/>
    <p:sldId id="318" r:id="rId21"/>
    <p:sldId id="319" r:id="rId22"/>
    <p:sldId id="312" r:id="rId23"/>
    <p:sldId id="279" r:id="rId24"/>
    <p:sldId id="320" r:id="rId25"/>
    <p:sldId id="322" r:id="rId26"/>
    <p:sldId id="313" r:id="rId27"/>
    <p:sldId id="314" r:id="rId28"/>
    <p:sldId id="321" r:id="rId29"/>
    <p:sldId id="323" r:id="rId30"/>
    <p:sldId id="324" r:id="rId31"/>
    <p:sldId id="325" r:id="rId32"/>
    <p:sldId id="315" r:id="rId33"/>
    <p:sldId id="311" r:id="rId3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abo-Morvai Agnes" initials="SA" lastIdx="14" clrIdx="0">
    <p:extLst/>
  </p:cmAuthor>
  <p:cmAuthor id="2" name="Anna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979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012FB-B0AF-4EAB-BE75-7B5669FF1ED1}" type="datetimeFigureOut">
              <a:rPr lang="hu-HU" smtClean="0"/>
              <a:t>2016.11.14.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445D5-5115-452A-99CE-2BED528B00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6089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Feedback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communication</a:t>
            </a:r>
            <a:r>
              <a:rPr lang="hu-HU" baseline="0" dirty="0" smtClean="0"/>
              <a:t>?</a:t>
            </a:r>
          </a:p>
          <a:p>
            <a:r>
              <a:rPr lang="hu-HU" baseline="0" dirty="0" err="1" smtClean="0"/>
              <a:t>Why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need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model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exactly</a:t>
            </a:r>
            <a:r>
              <a:rPr lang="hu-HU" baseline="0" dirty="0" smtClean="0"/>
              <a:t>?</a:t>
            </a:r>
          </a:p>
          <a:p>
            <a:r>
              <a:rPr lang="hu-HU" baseline="0" dirty="0" err="1" smtClean="0"/>
              <a:t>Focus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gender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directly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tie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personality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lit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section</a:t>
            </a:r>
            <a:r>
              <a:rPr lang="hu-HU" baseline="0" dirty="0" smtClean="0"/>
              <a:t>?</a:t>
            </a:r>
          </a:p>
          <a:p>
            <a:r>
              <a:rPr lang="hu-HU" baseline="0" dirty="0" err="1" smtClean="0"/>
              <a:t>Why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not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include</a:t>
            </a:r>
            <a:r>
              <a:rPr lang="hu-HU" baseline="0" dirty="0" smtClean="0"/>
              <a:t> performance </a:t>
            </a:r>
            <a:r>
              <a:rPr lang="hu-HU" baseline="0" dirty="0" err="1" smtClean="0"/>
              <a:t>feedback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as</a:t>
            </a:r>
            <a:r>
              <a:rPr lang="hu-HU" baseline="0" dirty="0" smtClean="0"/>
              <a:t> a tested </a:t>
            </a:r>
            <a:r>
              <a:rPr lang="hu-HU" baseline="0" dirty="0" err="1" smtClean="0"/>
              <a:t>type</a:t>
            </a:r>
            <a:r>
              <a:rPr lang="hu-HU" baseline="0" dirty="0" smtClean="0"/>
              <a:t>? </a:t>
            </a:r>
            <a:r>
              <a:rPr lang="hu-HU" baseline="0" dirty="0" err="1" smtClean="0"/>
              <a:t>Why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include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score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all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cases</a:t>
            </a:r>
            <a:r>
              <a:rPr lang="hu-HU" baseline="0" dirty="0" smtClean="0"/>
              <a:t>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445D5-5115-452A-99CE-2BED528B00DE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6985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Feedback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communication</a:t>
            </a:r>
            <a:r>
              <a:rPr lang="hu-HU" baseline="0" dirty="0" smtClean="0"/>
              <a:t>?</a:t>
            </a:r>
          </a:p>
          <a:p>
            <a:r>
              <a:rPr lang="hu-HU" baseline="0" dirty="0" err="1" smtClean="0"/>
              <a:t>Why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need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model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exactly</a:t>
            </a:r>
            <a:r>
              <a:rPr lang="hu-HU" baseline="0" dirty="0" smtClean="0"/>
              <a:t>?</a:t>
            </a:r>
          </a:p>
          <a:p>
            <a:r>
              <a:rPr lang="hu-HU" baseline="0" dirty="0" err="1" smtClean="0"/>
              <a:t>Focus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gender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directly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tie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personality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lit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section</a:t>
            </a:r>
            <a:r>
              <a:rPr lang="hu-HU" baseline="0" dirty="0" smtClean="0"/>
              <a:t>?</a:t>
            </a:r>
          </a:p>
          <a:p>
            <a:r>
              <a:rPr lang="hu-HU" baseline="0" dirty="0" err="1" smtClean="0"/>
              <a:t>Why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not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include</a:t>
            </a:r>
            <a:r>
              <a:rPr lang="hu-HU" baseline="0" dirty="0" smtClean="0"/>
              <a:t> performance </a:t>
            </a:r>
            <a:r>
              <a:rPr lang="hu-HU" baseline="0" dirty="0" err="1" smtClean="0"/>
              <a:t>feedback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as</a:t>
            </a:r>
            <a:r>
              <a:rPr lang="hu-HU" baseline="0" dirty="0" smtClean="0"/>
              <a:t> a tested </a:t>
            </a:r>
            <a:r>
              <a:rPr lang="hu-HU" baseline="0" dirty="0" err="1" smtClean="0"/>
              <a:t>type</a:t>
            </a:r>
            <a:r>
              <a:rPr lang="hu-HU" baseline="0" dirty="0" smtClean="0"/>
              <a:t>? </a:t>
            </a:r>
            <a:r>
              <a:rPr lang="hu-HU" baseline="0" dirty="0" err="1" smtClean="0"/>
              <a:t>Why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include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score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all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cases</a:t>
            </a:r>
            <a:r>
              <a:rPr lang="hu-HU" baseline="0" dirty="0" smtClean="0"/>
              <a:t>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445D5-5115-452A-99CE-2BED528B00DE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6985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Feedback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communication</a:t>
            </a:r>
            <a:r>
              <a:rPr lang="hu-HU" baseline="0" dirty="0" smtClean="0"/>
              <a:t>?</a:t>
            </a:r>
          </a:p>
          <a:p>
            <a:r>
              <a:rPr lang="hu-HU" baseline="0" dirty="0" err="1" smtClean="0"/>
              <a:t>Why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need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model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exactly</a:t>
            </a:r>
            <a:r>
              <a:rPr lang="hu-HU" baseline="0" dirty="0" smtClean="0"/>
              <a:t>?</a:t>
            </a:r>
          </a:p>
          <a:p>
            <a:r>
              <a:rPr lang="hu-HU" baseline="0" dirty="0" err="1" smtClean="0"/>
              <a:t>Focus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gender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directly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tie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personality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lit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section</a:t>
            </a:r>
            <a:r>
              <a:rPr lang="hu-HU" baseline="0" dirty="0" smtClean="0"/>
              <a:t>?</a:t>
            </a:r>
          </a:p>
          <a:p>
            <a:r>
              <a:rPr lang="hu-HU" baseline="0" dirty="0" err="1" smtClean="0"/>
              <a:t>Why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not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include</a:t>
            </a:r>
            <a:r>
              <a:rPr lang="hu-HU" baseline="0" dirty="0" smtClean="0"/>
              <a:t> performance </a:t>
            </a:r>
            <a:r>
              <a:rPr lang="hu-HU" baseline="0" dirty="0" err="1" smtClean="0"/>
              <a:t>feedback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as</a:t>
            </a:r>
            <a:r>
              <a:rPr lang="hu-HU" baseline="0" dirty="0" smtClean="0"/>
              <a:t> a tested </a:t>
            </a:r>
            <a:r>
              <a:rPr lang="hu-HU" baseline="0" dirty="0" err="1" smtClean="0"/>
              <a:t>type</a:t>
            </a:r>
            <a:r>
              <a:rPr lang="hu-HU" baseline="0" dirty="0" smtClean="0"/>
              <a:t>? </a:t>
            </a:r>
            <a:r>
              <a:rPr lang="hu-HU" baseline="0" dirty="0" err="1" smtClean="0"/>
              <a:t>Why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include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score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all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cases</a:t>
            </a:r>
            <a:r>
              <a:rPr lang="hu-HU" baseline="0" dirty="0" smtClean="0"/>
              <a:t>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445D5-5115-452A-99CE-2BED528B00DE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6985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71C4-2D21-46D9-9116-608CD5BC3B87}" type="datetime1">
              <a:rPr lang="hu-HU" smtClean="0"/>
              <a:t>2016.11.14.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9B4-684C-470A-BBFE-DA0D0DF2A9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249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95B5-544F-4075-9405-EDDC68F23360}" type="datetime1">
              <a:rPr lang="hu-HU" smtClean="0"/>
              <a:t>2016.11.14.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9B4-684C-470A-BBFE-DA0D0DF2A9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0770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96C2-D83D-4657-8CE7-BF6BDB41FD25}" type="datetime1">
              <a:rPr lang="hu-HU" smtClean="0"/>
              <a:t>2016.11.14.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9B4-684C-470A-BBFE-DA0D0DF2A9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858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E2C7-27A6-4101-8927-195E11087349}" type="datetime1">
              <a:rPr lang="hu-HU" smtClean="0"/>
              <a:t>2016.11.14.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9B4-684C-470A-BBFE-DA0D0DF2A9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865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F700A-C320-40C3-93CB-95D4302A7AC0}" type="datetime1">
              <a:rPr lang="hu-HU" smtClean="0"/>
              <a:t>2016.11.14.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9B4-684C-470A-BBFE-DA0D0DF2A9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257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5AE5-9597-4842-8962-BA57C9D25EEC}" type="datetime1">
              <a:rPr lang="hu-HU" smtClean="0"/>
              <a:t>2016.11.14.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9B4-684C-470A-BBFE-DA0D0DF2A9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6545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C88C-FF31-47E3-B99C-523DB5532634}" type="datetime1">
              <a:rPr lang="hu-HU" smtClean="0"/>
              <a:t>2016.11.14.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9B4-684C-470A-BBFE-DA0D0DF2A9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235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39BF-D070-4731-992B-3784DB920D41}" type="datetime1">
              <a:rPr lang="hu-HU" smtClean="0"/>
              <a:t>2016.11.14.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9B4-684C-470A-BBFE-DA0D0DF2A9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051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4C0F-499C-40EC-8BB1-32AE3C2261DA}" type="datetime1">
              <a:rPr lang="hu-HU" smtClean="0"/>
              <a:t>2016.11.14.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9B4-684C-470A-BBFE-DA0D0DF2A9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81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9FE5-4060-4B9D-A385-BFE20CF5861B}" type="datetime1">
              <a:rPr lang="hu-HU" smtClean="0"/>
              <a:t>2016.11.14.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9B4-684C-470A-BBFE-DA0D0DF2A9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8683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71E3-090E-4765-8643-B35D34184BD7}" type="datetime1">
              <a:rPr lang="hu-HU" smtClean="0"/>
              <a:t>2016.11.14.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9B4-684C-470A-BBFE-DA0D0DF2A9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583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33622-0E7F-4948-A422-3EA3EE58D6BA}" type="datetime1">
              <a:rPr lang="hu-HU" smtClean="0"/>
              <a:t>2016.11.14.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749B4-684C-470A-BBFE-DA0D0DF2A9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944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xperimental-games.herokuapp.com/#12112016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2276872"/>
            <a:ext cx="8208912" cy="1584175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 sz="3000" b="1" dirty="0" smtClean="0"/>
              <a:t>Gender Differences in the Effects of </a:t>
            </a:r>
            <a:r>
              <a:rPr lang="hu-HU" sz="3000" b="1" dirty="0" err="1" smtClean="0"/>
              <a:t>Subjective</a:t>
            </a:r>
            <a:r>
              <a:rPr lang="hu-HU" sz="3000" b="1" dirty="0" smtClean="0"/>
              <a:t> </a:t>
            </a:r>
            <a:r>
              <a:rPr lang="hu-HU" sz="3000" b="1" dirty="0" err="1" smtClean="0"/>
              <a:t>Feedback</a:t>
            </a:r>
            <a:r>
              <a:rPr lang="en-US" sz="3000" b="1" dirty="0" smtClean="0"/>
              <a:t> – a Computer Game-Based Experiment</a:t>
            </a:r>
            <a:endParaRPr lang="hu-HU" sz="3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7056784" cy="2336235"/>
          </a:xfrm>
        </p:spPr>
        <p:txBody>
          <a:bodyPr>
            <a:noAutofit/>
          </a:bodyPr>
          <a:lstStyle/>
          <a:p>
            <a:r>
              <a:rPr lang="en-US" sz="1800" dirty="0"/>
              <a:t> </a:t>
            </a:r>
            <a:endParaRPr lang="hu-HU" sz="1800" dirty="0"/>
          </a:p>
          <a:p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Ewa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Cukrowska-Torzewska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Andrea Kiss, Anna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Lovász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Mariann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Rigó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Ágnes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Szabó-Morvai</a:t>
            </a:r>
            <a:endParaRPr lang="hu-H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hu-HU" sz="1800" dirty="0" smtClean="0"/>
          </a:p>
          <a:p>
            <a:r>
              <a:rPr lang="hu-HU" sz="1800" dirty="0" smtClean="0"/>
              <a:t>November 15, </a:t>
            </a:r>
            <a:r>
              <a:rPr lang="en-US" sz="1800" dirty="0" smtClean="0"/>
              <a:t>2016</a:t>
            </a:r>
            <a:endParaRPr lang="hu-H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74"/>
            <a:ext cx="2892556" cy="210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2" y="0"/>
            <a:ext cx="2453300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85184"/>
            <a:ext cx="1658937" cy="16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81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ím 1"/>
              <p:cNvSpPr>
                <a:spLocks noGrp="1"/>
              </p:cNvSpPr>
              <p:nvPr>
                <p:ph type="title"/>
              </p:nvPr>
            </p:nvSpPr>
            <p:spPr>
              <a:xfrm>
                <a:off x="179512" y="908720"/>
                <a:ext cx="8435280" cy="631817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hu-HU" sz="2800" dirty="0" smtClean="0"/>
                  <a:t>1. </a:t>
                </a:r>
                <a:r>
                  <a:rPr lang="hu-HU" sz="2800" dirty="0" err="1"/>
                  <a:t>S</a:t>
                </a:r>
                <a:r>
                  <a:rPr lang="hu-HU" sz="2800" dirty="0" err="1" smtClean="0"/>
                  <a:t>uccess-independent</a:t>
                </a:r>
                <a:r>
                  <a:rPr lang="hu-HU" sz="2800" dirty="0" smtClean="0"/>
                  <a:t> part: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</m:oMath>
                </a14:m>
                <a:endParaRPr lang="hu-HU" sz="2800" dirty="0"/>
              </a:p>
            </p:txBody>
          </p:sp>
        </mc:Choice>
        <mc:Fallback xmlns="">
          <p:sp>
            <p:nvSpPr>
              <p:cNvPr id="2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9512" y="908720"/>
                <a:ext cx="8435280" cy="631817"/>
              </a:xfrm>
              <a:blipFill rotWithShape="1">
                <a:blip r:embed="rId2"/>
                <a:stretch>
                  <a:fillRect l="-1445" b="-1826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916832"/>
                <a:ext cx="8928992" cy="4824536"/>
              </a:xfr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sz="2800" i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hu-HU" sz="2800" dirty="0" smtClean="0">
                    <a:solidFill>
                      <a:schemeClr val="tx1"/>
                    </a:solidFill>
                    <a:latin typeface="Cambria Math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Cambria Math"/>
                  </a:rPr>
                  <a:t>E</a:t>
                </a:r>
                <a:r>
                  <a:rPr lang="hu-HU" sz="2800" baseline="-25000" dirty="0">
                    <a:solidFill>
                      <a:schemeClr val="tx1"/>
                    </a:solidFill>
                    <a:latin typeface="Cambria Math"/>
                  </a:rPr>
                  <a:t>t</a:t>
                </a:r>
                <a:r>
                  <a:rPr lang="en-US" sz="2800" dirty="0" smtClean="0">
                    <a:solidFill>
                      <a:schemeClr val="tx1"/>
                    </a:solidFill>
                    <a:latin typeface="Cambria Math"/>
                  </a:rPr>
                  <a:t>(</a:t>
                </a:r>
                <a:r>
                  <a:rPr lang="hu-HU" sz="2800" dirty="0" smtClean="0">
                    <a:solidFill>
                      <a:schemeClr val="tx1"/>
                    </a:solidFill>
                    <a:latin typeface="Cambria Math"/>
                  </a:rPr>
                  <a:t>X</a:t>
                </a:r>
                <a:r>
                  <a:rPr lang="en-US" sz="2800" dirty="0" smtClean="0">
                    <a:solidFill>
                      <a:schemeClr val="tx1"/>
                    </a:solidFill>
                    <a:latin typeface="Cambria Math"/>
                  </a:rPr>
                  <a:t>)</a:t>
                </a:r>
                <a:r>
                  <a:rPr lang="hu-HU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u-HU" sz="2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hu-HU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R</m:t>
                    </m:r>
                    <m:r>
                      <m:rPr>
                        <m:sty m:val="p"/>
                      </m:rPr>
                      <a:rPr lang="hu-HU" sz="2800" b="0" i="0" baseline="-25000" smtClean="0">
                        <a:solidFill>
                          <a:schemeClr val="tx1"/>
                        </a:solidFill>
                        <a:latin typeface="Cambria Math"/>
                      </a:rPr>
                      <m:t>Xi</m:t>
                    </m:r>
                    <m:r>
                      <a:rPr lang="hu-HU" sz="2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hu-HU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hu-HU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hu-HU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hu-HU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hu-HU" sz="2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hu-HU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IE</m:t>
                        </m:r>
                      </m:sub>
                    </m:sSub>
                  </m:oMath>
                </a14:m>
                <a:endParaRPr lang="hu-HU" sz="2800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:endParaRPr lang="hu-HU" sz="2800" dirty="0">
                  <a:solidFill>
                    <a:schemeClr val="tx1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hu-HU" sz="2800" dirty="0" smtClean="0">
                    <a:solidFill>
                      <a:schemeClr val="tx1"/>
                    </a:solidFill>
                  </a:rPr>
                  <a:t>: </a:t>
                </a:r>
                <a:r>
                  <a:rPr lang="hu-HU" sz="2800" dirty="0" err="1" smtClean="0">
                    <a:solidFill>
                      <a:schemeClr val="tx1"/>
                    </a:solidFill>
                  </a:rPr>
                  <a:t>factors</a:t>
                </a:r>
                <a:r>
                  <a:rPr lang="hu-HU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hu-HU" sz="2800" dirty="0" err="1" smtClean="0">
                    <a:solidFill>
                      <a:schemeClr val="tx1"/>
                    </a:solidFill>
                  </a:rPr>
                  <a:t>that</a:t>
                </a:r>
                <a:r>
                  <a:rPr lang="hu-HU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hu-HU" sz="2800" dirty="0" err="1" smtClean="0">
                    <a:solidFill>
                      <a:schemeClr val="tx1"/>
                    </a:solidFill>
                  </a:rPr>
                  <a:t>influence</a:t>
                </a:r>
                <a:r>
                  <a:rPr lang="hu-HU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hu-HU" sz="2800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hu-HU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hu-HU" sz="2800" dirty="0" err="1" smtClean="0">
                    <a:solidFill>
                      <a:schemeClr val="tx1"/>
                    </a:solidFill>
                  </a:rPr>
                  <a:t>individual</a:t>
                </a:r>
                <a:r>
                  <a:rPr lang="hu-HU" sz="2800" dirty="0" smtClean="0">
                    <a:solidFill>
                      <a:schemeClr val="tx1"/>
                    </a:solidFill>
                  </a:rPr>
                  <a:t>’s </a:t>
                </a:r>
                <a:r>
                  <a:rPr lang="hu-HU" sz="2800" dirty="0" err="1" smtClean="0">
                    <a:solidFill>
                      <a:schemeClr val="tx1"/>
                    </a:solidFill>
                  </a:rPr>
                  <a:t>utility</a:t>
                </a:r>
                <a:r>
                  <a:rPr lang="hu-HU" sz="2800" dirty="0" smtClean="0">
                    <a:solidFill>
                      <a:schemeClr val="tx1"/>
                    </a:solidFill>
                  </a:rPr>
                  <a:t> </a:t>
                </a:r>
                <a:endParaRPr lang="hu-HU" sz="2800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hu-HU" sz="2200" dirty="0" err="1" smtClean="0">
                    <a:solidFill>
                      <a:schemeClr val="tx1"/>
                    </a:solidFill>
                  </a:rPr>
                  <a:t>e.g</a:t>
                </a:r>
                <a:r>
                  <a:rPr lang="hu-HU" sz="2200" dirty="0" smtClean="0">
                    <a:solidFill>
                      <a:schemeClr val="tx1"/>
                    </a:solidFill>
                  </a:rPr>
                  <a:t>. </a:t>
                </a:r>
                <a:r>
                  <a:rPr lang="hu-HU" sz="2200" i="1" dirty="0" err="1" smtClean="0">
                    <a:solidFill>
                      <a:schemeClr val="tx1"/>
                    </a:solidFill>
                  </a:rPr>
                  <a:t>time</a:t>
                </a:r>
                <a:r>
                  <a:rPr lang="hu-HU" sz="2200" i="1" dirty="0">
                    <a:solidFill>
                      <a:schemeClr val="tx1"/>
                    </a:solidFill>
                  </a:rPr>
                  <a:t>, </a:t>
                </a:r>
                <a:r>
                  <a:rPr lang="hu-HU" sz="2200" i="1" dirty="0" err="1">
                    <a:solidFill>
                      <a:schemeClr val="tx1"/>
                    </a:solidFill>
                  </a:rPr>
                  <a:t>energy</a:t>
                </a:r>
                <a:r>
                  <a:rPr lang="hu-HU" sz="2200" i="1" dirty="0">
                    <a:solidFill>
                      <a:schemeClr val="tx1"/>
                    </a:solidFill>
                  </a:rPr>
                  <a:t>, </a:t>
                </a:r>
                <a:r>
                  <a:rPr lang="hu-HU" sz="2200" i="1" dirty="0" err="1">
                    <a:solidFill>
                      <a:schemeClr val="tx1"/>
                    </a:solidFill>
                  </a:rPr>
                  <a:t>learning</a:t>
                </a:r>
                <a:r>
                  <a:rPr lang="hu-HU" sz="2200" i="1" dirty="0">
                    <a:solidFill>
                      <a:schemeClr val="tx1"/>
                    </a:solidFill>
                  </a:rPr>
                  <a:t>, </a:t>
                </a:r>
                <a:r>
                  <a:rPr lang="hu-HU" sz="2200" i="1" dirty="0" err="1" smtClean="0">
                    <a:solidFill>
                      <a:schemeClr val="tx1"/>
                    </a:solidFill>
                  </a:rPr>
                  <a:t>enjoyability</a:t>
                </a:r>
                <a:r>
                  <a:rPr lang="hu-HU" sz="2200" i="1" dirty="0" smtClean="0">
                    <a:solidFill>
                      <a:schemeClr val="tx1"/>
                    </a:solidFill>
                  </a:rPr>
                  <a:t>, etc</a:t>
                </a:r>
                <a:r>
                  <a:rPr lang="hu-HU" sz="2200" i="1" dirty="0" smtClean="0">
                    <a:solidFill>
                      <a:schemeClr val="tx1"/>
                    </a:solidFill>
                  </a:rPr>
                  <a:t>.</a:t>
                </a:r>
                <a:endParaRPr lang="hu-HU" sz="2100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X</m:t>
                        </m:r>
                        <m:r>
                          <m:rPr>
                            <m:sty m:val="p"/>
                          </m:rPr>
                          <a:rPr lang="hu-HU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hu-HU" sz="2800" dirty="0" smtClean="0">
                    <a:solidFill>
                      <a:schemeClr val="tx1"/>
                    </a:solidFill>
                  </a:rPr>
                  <a:t>: </a:t>
                </a:r>
                <a:r>
                  <a:rPr lang="hu-HU" sz="2800" dirty="0" err="1">
                    <a:solidFill>
                      <a:schemeClr val="tx1"/>
                    </a:solidFill>
                  </a:rPr>
                  <a:t>returns</a:t>
                </a:r>
                <a:r>
                  <a:rPr lang="hu-HU" sz="2800" dirty="0">
                    <a:solidFill>
                      <a:schemeClr val="tx1"/>
                    </a:solidFill>
                  </a:rPr>
                  <a:t> </a:t>
                </a:r>
                <a:r>
                  <a:rPr lang="hu-HU" sz="2800" dirty="0" err="1" smtClean="0">
                    <a:solidFill>
                      <a:schemeClr val="tx1"/>
                    </a:solidFill>
                  </a:rPr>
                  <a:t>to</a:t>
                </a:r>
                <a:r>
                  <a:rPr lang="hu-HU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hu-HU" sz="2800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hu-HU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hu-HU" sz="2800" dirty="0" err="1" smtClean="0">
                    <a:solidFill>
                      <a:schemeClr val="tx1"/>
                    </a:solidFill>
                  </a:rPr>
                  <a:t>factor</a:t>
                </a:r>
                <a:r>
                  <a:rPr lang="hu-HU" sz="2800" dirty="0" err="1"/>
                  <a:t>s</a:t>
                </a:r>
                <a:r>
                  <a:rPr lang="hu-HU" sz="2800" dirty="0" smtClean="0">
                    <a:solidFill>
                      <a:schemeClr val="tx1"/>
                    </a:solidFill>
                  </a:rPr>
                  <a:t> </a:t>
                </a:r>
                <a:endParaRPr lang="hu-HU" sz="28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hu-HU" sz="2100" dirty="0" smtClean="0">
                    <a:solidFill>
                      <a:schemeClr val="tx1"/>
                    </a:solidFill>
                  </a:rPr>
                  <a:t>R </a:t>
                </a:r>
                <a14:m>
                  <m:oMath xmlns:m="http://schemas.openxmlformats.org/officeDocument/2006/math">
                    <m:r>
                      <a:rPr lang="hu-HU" sz="21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hu-HU" sz="2100" dirty="0">
                    <a:solidFill>
                      <a:schemeClr val="tx1"/>
                    </a:solidFill>
                  </a:rPr>
                  <a:t> </a:t>
                </a:r>
                <a:r>
                  <a:rPr lang="hu-HU" sz="2100" dirty="0" err="1">
                    <a:solidFill>
                      <a:schemeClr val="tx1"/>
                    </a:solidFill>
                  </a:rPr>
                  <a:t>if</a:t>
                </a:r>
                <a:r>
                  <a:rPr lang="hu-HU" sz="2100" dirty="0">
                    <a:solidFill>
                      <a:schemeClr val="tx1"/>
                    </a:solidFill>
                  </a:rPr>
                  <a:t> </a:t>
                </a:r>
                <a:r>
                  <a:rPr lang="hu-HU" sz="2100" dirty="0" err="1">
                    <a:solidFill>
                      <a:schemeClr val="tx1"/>
                    </a:solidFill>
                  </a:rPr>
                  <a:t>factor</a:t>
                </a:r>
                <a:r>
                  <a:rPr lang="hu-HU" sz="21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1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hu-HU" sz="2100" dirty="0">
                    <a:solidFill>
                      <a:schemeClr val="tx1"/>
                    </a:solidFill>
                  </a:rPr>
                  <a:t> </a:t>
                </a:r>
                <a:r>
                  <a:rPr lang="hu-HU" sz="2100" dirty="0" err="1">
                    <a:solidFill>
                      <a:schemeClr val="tx1"/>
                    </a:solidFill>
                  </a:rPr>
                  <a:t>decreases</a:t>
                </a:r>
                <a:r>
                  <a:rPr lang="hu-HU" sz="2100" dirty="0">
                    <a:solidFill>
                      <a:schemeClr val="tx1"/>
                    </a:solidFill>
                  </a:rPr>
                  <a:t> </a:t>
                </a:r>
                <a:r>
                  <a:rPr lang="hu-HU" sz="2100" dirty="0" err="1">
                    <a:solidFill>
                      <a:schemeClr val="tx1"/>
                    </a:solidFill>
                  </a:rPr>
                  <a:t>the</a:t>
                </a:r>
                <a:r>
                  <a:rPr lang="hu-HU" sz="2100" dirty="0">
                    <a:solidFill>
                      <a:schemeClr val="tx1"/>
                    </a:solidFill>
                  </a:rPr>
                  <a:t> </a:t>
                </a:r>
                <a:r>
                  <a:rPr lang="hu-HU" sz="2100" dirty="0" err="1">
                    <a:solidFill>
                      <a:schemeClr val="tx1"/>
                    </a:solidFill>
                  </a:rPr>
                  <a:t>person</a:t>
                </a:r>
                <a:r>
                  <a:rPr lang="hu-HU" sz="2100" dirty="0">
                    <a:solidFill>
                      <a:schemeClr val="tx1"/>
                    </a:solidFill>
                  </a:rPr>
                  <a:t>’s </a:t>
                </a:r>
                <a:r>
                  <a:rPr lang="hu-HU" sz="2100" dirty="0" err="1">
                    <a:solidFill>
                      <a:schemeClr val="tx1"/>
                    </a:solidFill>
                  </a:rPr>
                  <a:t>utility</a:t>
                </a:r>
                <a:r>
                  <a:rPr lang="hu-HU" sz="2100" dirty="0">
                    <a:solidFill>
                      <a:schemeClr val="tx1"/>
                    </a:solidFill>
                  </a:rPr>
                  <a:t>, </a:t>
                </a:r>
                <a:r>
                  <a:rPr lang="hu-HU" sz="2100" dirty="0" err="1">
                    <a:solidFill>
                      <a:schemeClr val="tx1"/>
                    </a:solidFill>
                  </a:rPr>
                  <a:t>e.g</a:t>
                </a:r>
                <a:r>
                  <a:rPr lang="hu-HU" sz="2100" dirty="0">
                    <a:solidFill>
                      <a:schemeClr val="tx1"/>
                    </a:solidFill>
                  </a:rPr>
                  <a:t>. </a:t>
                </a:r>
                <a:r>
                  <a:rPr lang="hu-HU" sz="2100" dirty="0" err="1">
                    <a:solidFill>
                      <a:schemeClr val="tx1"/>
                    </a:solidFill>
                  </a:rPr>
                  <a:t>time</a:t>
                </a:r>
                <a:endParaRPr lang="hu-HU" sz="21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</m:oMath>
                </a14:m>
                <a:r>
                  <a:rPr lang="hu-HU" sz="2800" dirty="0">
                    <a:solidFill>
                      <a:schemeClr val="tx1"/>
                    </a:solidFill>
                  </a:rPr>
                  <a:t>: </a:t>
                </a:r>
                <a:r>
                  <a:rPr lang="hu-HU" sz="2800" dirty="0" err="1">
                    <a:solidFill>
                      <a:schemeClr val="tx1"/>
                    </a:solidFill>
                  </a:rPr>
                  <a:t>subjective</a:t>
                </a:r>
                <a:r>
                  <a:rPr lang="hu-HU" sz="2800" dirty="0">
                    <a:solidFill>
                      <a:schemeClr val="tx1"/>
                    </a:solidFill>
                  </a:rPr>
                  <a:t> </a:t>
                </a:r>
                <a:r>
                  <a:rPr lang="hu-HU" sz="2800" dirty="0" err="1">
                    <a:solidFill>
                      <a:schemeClr val="tx1"/>
                    </a:solidFill>
                  </a:rPr>
                  <a:t>environmental</a:t>
                </a:r>
                <a:r>
                  <a:rPr lang="hu-HU" sz="2800" dirty="0">
                    <a:solidFill>
                      <a:schemeClr val="tx1"/>
                    </a:solidFill>
                  </a:rPr>
                  <a:t> </a:t>
                </a:r>
                <a:r>
                  <a:rPr lang="hu-HU" sz="2800" dirty="0" err="1" smtClean="0">
                    <a:solidFill>
                      <a:schemeClr val="tx1"/>
                    </a:solidFill>
                  </a:rPr>
                  <a:t>feedback</a:t>
                </a:r>
                <a:endParaRPr lang="hu-HU" sz="2800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hu-HU" sz="2200" dirty="0" err="1" smtClean="0">
                    <a:solidFill>
                      <a:schemeClr val="tx1"/>
                    </a:solidFill>
                  </a:rPr>
                  <a:t>may</a:t>
                </a:r>
                <a:r>
                  <a:rPr lang="hu-HU" sz="2200" dirty="0" smtClean="0">
                    <a:solidFill>
                      <a:schemeClr val="tx1"/>
                    </a:solidFill>
                  </a:rPr>
                  <a:t> </a:t>
                </a:r>
                <a:r>
                  <a:rPr lang="hu-HU" sz="2200" dirty="0" err="1">
                    <a:solidFill>
                      <a:schemeClr val="tx1"/>
                    </a:solidFill>
                  </a:rPr>
                  <a:t>serve</a:t>
                </a:r>
                <a:r>
                  <a:rPr lang="hu-HU" sz="2200" dirty="0">
                    <a:solidFill>
                      <a:schemeClr val="tx1"/>
                    </a:solidFill>
                  </a:rPr>
                  <a:t> </a:t>
                </a:r>
                <a:r>
                  <a:rPr lang="hu-HU" sz="2200" dirty="0" err="1">
                    <a:solidFill>
                      <a:schemeClr val="tx1"/>
                    </a:solidFill>
                  </a:rPr>
                  <a:t>as</a:t>
                </a:r>
                <a:r>
                  <a:rPr lang="hu-HU" sz="2200" dirty="0">
                    <a:solidFill>
                      <a:schemeClr val="tx1"/>
                    </a:solidFill>
                  </a:rPr>
                  <a:t> a </a:t>
                </a:r>
                <a:r>
                  <a:rPr lang="hu-HU" sz="2200" dirty="0" err="1" smtClean="0">
                    <a:solidFill>
                      <a:schemeClr val="tx1"/>
                    </a:solidFill>
                  </a:rPr>
                  <a:t>direct</a:t>
                </a:r>
                <a:r>
                  <a:rPr lang="hu-HU" sz="2200" dirty="0" smtClean="0">
                    <a:solidFill>
                      <a:schemeClr val="tx1"/>
                    </a:solidFill>
                  </a:rPr>
                  <a:t> </a:t>
                </a:r>
                <a:r>
                  <a:rPr lang="hu-HU" sz="2200" dirty="0" err="1" smtClean="0">
                    <a:solidFill>
                      <a:schemeClr val="tx1"/>
                    </a:solidFill>
                  </a:rPr>
                  <a:t>source</a:t>
                </a:r>
                <a:r>
                  <a:rPr lang="hu-HU" sz="2200" dirty="0" smtClean="0">
                    <a:solidFill>
                      <a:schemeClr val="tx1"/>
                    </a:solidFill>
                  </a:rPr>
                  <a:t> </a:t>
                </a:r>
                <a:r>
                  <a:rPr lang="hu-HU" sz="2200" dirty="0">
                    <a:solidFill>
                      <a:schemeClr val="tx1"/>
                    </a:solidFill>
                  </a:rPr>
                  <a:t>of </a:t>
                </a:r>
                <a:r>
                  <a:rPr lang="hu-HU" sz="2200" dirty="0" err="1">
                    <a:solidFill>
                      <a:schemeClr val="tx1"/>
                    </a:solidFill>
                  </a:rPr>
                  <a:t>utility</a:t>
                </a:r>
                <a:r>
                  <a:rPr lang="hu-HU" sz="22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1" indent="0" algn="ctr">
                  <a:buNone/>
                </a:pPr>
                <a:endParaRPr lang="hu-HU" sz="2200" b="0" dirty="0" smtClean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916832"/>
                <a:ext cx="8928992" cy="4824536"/>
              </a:xfrm>
              <a:blipFill rotWithShape="1">
                <a:blip r:embed="rId3"/>
                <a:stretch>
                  <a:fillRect t="-13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églalap 3"/>
              <p:cNvSpPr/>
              <p:nvPr/>
            </p:nvSpPr>
            <p:spPr>
              <a:xfrm>
                <a:off x="2483768" y="188640"/>
                <a:ext cx="4104456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hu-HU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hu-HU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hu-HU" sz="24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églalap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188640"/>
                <a:ext cx="4104456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53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9B4-684C-470A-BBFE-DA0D0DF2A952}" type="slidenum">
              <a:rPr lang="hu-HU" smtClean="0"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000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ím 1"/>
              <p:cNvSpPr>
                <a:spLocks noGrp="1"/>
              </p:cNvSpPr>
              <p:nvPr>
                <p:ph type="title"/>
              </p:nvPr>
            </p:nvSpPr>
            <p:spPr>
              <a:xfrm>
                <a:off x="102332" y="692696"/>
                <a:ext cx="8435280" cy="634082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hu-HU" sz="2800" dirty="0" smtClean="0"/>
                  <a:t>2. </a:t>
                </a:r>
                <a:r>
                  <a:rPr lang="hu-HU" sz="2800" dirty="0" err="1" smtClean="0"/>
                  <a:t>Success-dependent</a:t>
                </a:r>
                <a:r>
                  <a:rPr lang="hu-HU" sz="2800" dirty="0" smtClean="0"/>
                  <a:t> part: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Γ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S</m:t>
                        </m:r>
                      </m:e>
                    </m:d>
                  </m:oMath>
                </a14:m>
                <a:endParaRPr lang="hu-HU" sz="2800" dirty="0"/>
              </a:p>
            </p:txBody>
          </p:sp>
        </mc:Choice>
        <mc:Fallback xmlns="">
          <p:sp>
            <p:nvSpPr>
              <p:cNvPr id="2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2332" y="692696"/>
                <a:ext cx="8435280" cy="634082"/>
              </a:xfrm>
              <a:blipFill rotWithShape="1">
                <a:blip r:embed="rId2"/>
                <a:stretch>
                  <a:fillRect l="-1517" b="-1826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772816"/>
                <a:ext cx="9036496" cy="5085184"/>
              </a:xfrm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Γ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hu-H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hu-H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∗</m:t>
                      </m:r>
                      <m:r>
                        <a:rPr lang="en-US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hu-H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𝑅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hu-H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</a:rPr>
                        <m:t>∗</m:t>
                      </m:r>
                      <m:r>
                        <a:rPr lang="en-US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hu-H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e>
                      </m:d>
                    </m:oMath>
                  </m:oMathPara>
                </a14:m>
                <a:endParaRPr lang="hu-HU" dirty="0" smtClean="0"/>
              </a:p>
              <a:p>
                <a:pPr marL="0" indent="0">
                  <a:buNone/>
                </a:pPr>
                <a:endParaRPr lang="hu-HU" dirty="0"/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hu-H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hu-HU" dirty="0"/>
                  <a:t> = </a:t>
                </a:r>
                <a:r>
                  <a:rPr lang="hu-HU" dirty="0" err="1"/>
                  <a:t>individual</a:t>
                </a:r>
                <a:r>
                  <a:rPr lang="hu-HU" dirty="0"/>
                  <a:t>’s </a:t>
                </a:r>
                <a:r>
                  <a:rPr lang="hu-HU" dirty="0" err="1"/>
                  <a:t>expected</a:t>
                </a:r>
                <a:r>
                  <a:rPr lang="hu-HU" dirty="0"/>
                  <a:t> </a:t>
                </a:r>
                <a:r>
                  <a:rPr lang="hu-HU" dirty="0" err="1"/>
                  <a:t>probability</a:t>
                </a:r>
                <a:r>
                  <a:rPr lang="hu-HU" dirty="0"/>
                  <a:t> of </a:t>
                </a:r>
                <a:r>
                  <a:rPr lang="hu-HU" dirty="0" err="1" smtClean="0"/>
                  <a:t>success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at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time</a:t>
                </a:r>
                <a:r>
                  <a:rPr lang="hu-HU" dirty="0" smtClean="0"/>
                  <a:t> t</a:t>
                </a:r>
              </a:p>
              <a:p>
                <a:pPr marL="0" lvl="0" indent="0">
                  <a:buNone/>
                </a:pPr>
                <a:endParaRPr lang="hu-HU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hu-HU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d>
                        <m:dPr>
                          <m:ctrlPr>
                            <a:rPr lang="hu-HU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</m:t>
                          </m:r>
                        </m:e>
                      </m:d>
                      <m:r>
                        <a:rPr lang="hu-HU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hu-HU" dirty="0"/>
                        <m:t>C</m:t>
                      </m:r>
                      <m:r>
                        <m:rPr>
                          <m:nor/>
                        </m:rPr>
                        <a:rPr lang="hu-HU" baseline="-25000" dirty="0"/>
                        <m:t>0</m:t>
                      </m:r>
                      <m:r>
                        <a:rPr lang="hu-HU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u-HU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hu-HU"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a:rPr lang="hu-HU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hu-HU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hu-HU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hu-HU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hu-HU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u-HU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hu-HU">
                              <a:latin typeface="Cambria Math" panose="02040503050406030204" pitchFamily="18" charset="0"/>
                            </a:rPr>
                            <m:t>IO</m:t>
                          </m:r>
                        </m:sub>
                      </m:sSub>
                      <m:r>
                        <a:rPr lang="hu-HU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u-HU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hu-HU"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hu-HU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hu-HU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hu-HU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hu-HU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hu-HU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u-HU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hu-HU">
                              <a:latin typeface="Cambria Math" panose="02040503050406030204" pitchFamily="18" charset="0"/>
                            </a:rPr>
                            <m:t>IE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hu-HU" dirty="0" smtClean="0"/>
              </a:p>
              <a:p>
                <a:pPr marL="0" indent="0">
                  <a:buNone/>
                </a:pPr>
                <a:endParaRPr lang="hu-HU" dirty="0" smtClean="0"/>
              </a:p>
              <a:p>
                <a:pPr lvl="1"/>
                <a:r>
                  <a:rPr lang="hu-HU" dirty="0" err="1" smtClean="0"/>
                  <a:t>baseline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self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confidence</a:t>
                </a:r>
                <a:r>
                  <a:rPr lang="hu-HU" dirty="0" smtClean="0"/>
                  <a:t> (C</a:t>
                </a:r>
                <a:r>
                  <a:rPr lang="hu-HU" baseline="-25000" dirty="0" smtClean="0"/>
                  <a:t>0</a:t>
                </a:r>
                <a:r>
                  <a:rPr lang="hu-HU" dirty="0"/>
                  <a:t>)</a:t>
                </a:r>
                <a:endParaRPr lang="hu-HU" dirty="0" smtClean="0"/>
              </a:p>
              <a:p>
                <a:pPr lvl="1"/>
                <a:r>
                  <a:rPr lang="hu-HU" dirty="0" err="1" smtClean="0"/>
                  <a:t>available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information</a:t>
                </a:r>
                <a:r>
                  <a:rPr lang="hu-HU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hu-HU" dirty="0" smtClean="0"/>
                  <a:t>)</a:t>
                </a:r>
              </a:p>
              <a:p>
                <a:pPr lvl="1"/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individual</a:t>
                </a:r>
                <a:r>
                  <a:rPr lang="hu-HU" dirty="0" smtClean="0"/>
                  <a:t>’s </a:t>
                </a:r>
                <a:r>
                  <a:rPr lang="hu-HU" dirty="0" err="1" smtClean="0"/>
                  <a:t>weighting</a:t>
                </a:r>
                <a:r>
                  <a:rPr lang="hu-HU" dirty="0" smtClean="0"/>
                  <a:t> of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information</a:t>
                </a:r>
                <a:r>
                  <a:rPr lang="hu-HU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𝐼𝑂</m:t>
                        </m:r>
                      </m:sub>
                    </m:sSub>
                  </m:oMath>
                </a14:m>
                <a:r>
                  <a:rPr lang="hu-HU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hu-HU" dirty="0" smtClean="0"/>
                  <a:t>)</a:t>
                </a:r>
                <a:endParaRPr lang="hu-HU" i="1" dirty="0" smtClean="0">
                  <a:latin typeface="Cambria Math"/>
                </a:endParaRPr>
              </a:p>
              <a:p>
                <a:pPr marL="0" lvl="0" indent="0">
                  <a:buNone/>
                </a:pPr>
                <a:endParaRPr lang="hu-HU" dirty="0" smtClean="0"/>
              </a:p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hu-HU" dirty="0" smtClean="0"/>
                  <a:t> and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hu-HU" i="1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hu-HU" dirty="0" smtClean="0"/>
                  <a:t>: </a:t>
                </a:r>
                <a:r>
                  <a:rPr lang="hu-HU" dirty="0" err="1" smtClean="0"/>
                  <a:t>expected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rewards</a:t>
                </a:r>
                <a:r>
                  <a:rPr lang="hu-HU" dirty="0" smtClean="0"/>
                  <a:t> and </a:t>
                </a:r>
                <a:r>
                  <a:rPr lang="hu-HU" dirty="0" err="1" smtClean="0"/>
                  <a:t>losses</a:t>
                </a:r>
                <a:endParaRPr lang="hu-HU" dirty="0" smtClean="0"/>
              </a:p>
              <a:p>
                <a:pPr lvl="1"/>
                <a:r>
                  <a:rPr lang="hu-HU" sz="2600" dirty="0" err="1" smtClean="0"/>
                  <a:t>e.g</a:t>
                </a:r>
                <a:r>
                  <a:rPr lang="hu-HU" sz="2600" dirty="0" smtClean="0"/>
                  <a:t>.: </a:t>
                </a:r>
                <a:r>
                  <a:rPr lang="en-US" sz="2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prize/punishment</a:t>
                </a:r>
                <a:r>
                  <a:rPr lang="hu-HU" sz="2600" dirty="0" smtClean="0"/>
                  <a:t>,</a:t>
                </a:r>
                <a:r>
                  <a:rPr lang="en-US" sz="2600" dirty="0" smtClean="0"/>
                  <a:t> achievement/failure</a:t>
                </a:r>
                <a:r>
                  <a:rPr lang="hu-HU" sz="2600" dirty="0" smtClean="0"/>
                  <a:t>, </a:t>
                </a:r>
                <a:r>
                  <a:rPr lang="en-US" sz="2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public pride/public shame</a:t>
                </a:r>
                <a:r>
                  <a:rPr lang="hu-HU" sz="2600" dirty="0" smtClean="0"/>
                  <a:t>, </a:t>
                </a:r>
                <a:r>
                  <a:rPr lang="en-US" sz="2600" dirty="0" smtClean="0"/>
                  <a:t>increased self-confidence/decreased self-confidence</a:t>
                </a:r>
                <a:r>
                  <a:rPr lang="hu-HU" sz="2600" dirty="0" smtClean="0"/>
                  <a:t>, etc.</a:t>
                </a:r>
                <a:endParaRPr lang="hu-HU" sz="26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hu-HU" dirty="0" smtClean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772816"/>
                <a:ext cx="9036496" cy="5085184"/>
              </a:xfrm>
              <a:blipFill rotWithShape="1">
                <a:blip r:embed="rId3"/>
                <a:stretch>
                  <a:fillRect l="-10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églalap 7"/>
              <p:cNvSpPr/>
              <p:nvPr/>
            </p:nvSpPr>
            <p:spPr>
              <a:xfrm>
                <a:off x="2267744" y="116632"/>
                <a:ext cx="4104456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hu-HU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hu-HU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hu-HU" sz="24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églalap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16632"/>
                <a:ext cx="4104456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53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9B4-684C-470A-BBFE-DA0D0DF2A952}" type="slidenum">
              <a:rPr lang="hu-HU" smtClean="0"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6229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67389"/>
            <a:ext cx="8291264" cy="432048"/>
          </a:xfrm>
        </p:spPr>
        <p:txBody>
          <a:bodyPr>
            <a:noAutofit/>
          </a:bodyPr>
          <a:lstStyle/>
          <a:p>
            <a:r>
              <a:rPr lang="hu-HU" sz="2800" dirty="0" err="1" smtClean="0"/>
              <a:t>Optimal</a:t>
            </a:r>
            <a:r>
              <a:rPr lang="hu-HU" sz="2800" dirty="0" smtClean="0"/>
              <a:t> </a:t>
            </a:r>
            <a:r>
              <a:rPr lang="hu-HU" sz="2800" dirty="0" err="1" smtClean="0"/>
              <a:t>choice</a:t>
            </a:r>
            <a:endParaRPr lang="hu-HU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2636912"/>
                <a:ext cx="8712968" cy="4104456"/>
              </a:xfrm>
            </p:spPr>
            <p:txBody>
              <a:bodyPr>
                <a:noAutofit/>
              </a:bodyPr>
              <a:lstStyle/>
              <a:p>
                <a:r>
                  <a:rPr lang="hu-HU" sz="20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hu-H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hu-HU" sz="2000" b="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if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hu-H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hu-HU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</m:num>
                      <m:den>
                        <m:r>
                          <a:rPr lang="hu-H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hu-H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hu-HU" sz="2000" b="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&gt;=0</a:t>
                </a:r>
                <a:endParaRPr lang="hu-HU" sz="20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hu-H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hu-H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hu-HU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hu-HU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</m:num>
                      <m:den>
                        <m:r>
                          <a:rPr lang="hu-HU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hu-HU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hu-H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hu-H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hu-HU" sz="20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hu-H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u-HU" sz="20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hu-HU" sz="2000" i="1" dirty="0">
                                <a:latin typeface="Cambria Math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hu-HU" sz="2000" i="1" dirty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nor/>
                                  </m:rPr>
                                  <a:rPr lang="hu-HU" sz="2000" dirty="0"/>
                                  <m:t>X</m:t>
                                </m:r>
                                <m:r>
                                  <m:rPr>
                                    <m:nor/>
                                  </m:rPr>
                                  <a:rPr lang="hu-HU" sz="2000" baseline="-25000" dirty="0"/>
                                  <m:t>t</m:t>
                                </m:r>
                                <m:r>
                                  <m:rPr>
                                    <m:nor/>
                                  </m:rPr>
                                  <a:rPr lang="hu-HU" sz="2000" baseline="-25000" dirty="0"/>
                                  <m:t>−1 </m:t>
                                </m:r>
                                <m:r>
                                  <a:rPr lang="hu-HU" sz="200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lang="hu-HU" sz="2000">
                                    <a:latin typeface="Cambria Math"/>
                                  </a:rPr>
                                  <m:t>R</m:t>
                                </m:r>
                                <m:r>
                                  <a:rPr lang="hu-HU" sz="2000" i="1" baseline="-25000">
                                    <a:latin typeface="Cambria Math"/>
                                  </a:rPr>
                                  <m:t>𝑋</m:t>
                                </m:r>
                                <m:r>
                                  <a:rPr lang="hu-HU" sz="20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hu-HU" sz="2000" dirty="0"/>
                                  <m:t>+ </m:t>
                                </m:r>
                                <m:r>
                                  <m:rPr>
                                    <m:nor/>
                                  </m:rPr>
                                  <a:rPr lang="hu-HU" sz="2000" dirty="0"/>
                                  <m:t>IE</m:t>
                                </m:r>
                                <m:r>
                                  <m:rPr>
                                    <m:nor/>
                                  </m:rPr>
                                  <a:rPr lang="hu-HU" sz="2000" baseline="-25000" dirty="0"/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hu-HU" sz="2000" baseline="-25000" dirty="0"/>
                                  <m:t>t</m:t>
                                </m:r>
                                <m:r>
                                  <m:rPr>
                                    <m:nor/>
                                  </m:rPr>
                                  <a:rPr lang="hu-HU" sz="2000" baseline="-25000" dirty="0"/>
                                  <m:t>−1  </m:t>
                                </m:r>
                                <m:r>
                                  <a:rPr lang="hu-HU" sz="200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lang="hu-HU" sz="2000">
                                    <a:latin typeface="Cambria Math"/>
                                  </a:rPr>
                                  <m:t>R</m:t>
                                </m:r>
                                <m:r>
                                  <m:rPr>
                                    <m:nor/>
                                  </m:rPr>
                                  <a:rPr lang="hu-HU" sz="2000" baseline="-25000" dirty="0"/>
                                  <m:t>IE</m:t>
                                </m:r>
                                <m: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hu-HU" sz="20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+ </m:t>
                                </m:r>
                                <m:d>
                                  <m:dPr>
                                    <m:ctrlPr>
                                      <a:rPr lang="hu-HU" sz="20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hu-HU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sSub>
                                      <m:sSubPr>
                                        <m:ctrlPr>
                                          <a:rPr lang="hu-HU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𝐼𝑂</m:t>
                                        </m:r>
                                      </m:sub>
                                    </m:sSub>
                                    <m: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hu-HU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sSub>
                                      <m:sSubPr>
                                        <m:ctrlPr>
                                          <a:rPr lang="hu-HU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𝐼𝐸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hu-HU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hu-HU" sz="2000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</m:d>
                                <m:r>
                                  <a:rPr lang="hu-HU" sz="2000" i="1">
                                    <a:latin typeface="Cambria Math"/>
                                  </a:rPr>
                                  <m:t>−</m:t>
                                </m:r>
                              </m:e>
                            </m:eqArr>
                          </m:e>
                          <m:e>
                            <m:r>
                              <a:rPr lang="hu-HU" sz="2000" i="1"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hu-H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hu-HU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hu-HU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sSub>
                                      <m:sSubPr>
                                        <m:ctrlPr>
                                          <a:rPr lang="hu-HU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𝐼𝑂</m:t>
                                        </m:r>
                                      </m:sub>
                                    </m:sSub>
                                    <m: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hu-HU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sSub>
                                      <m:sSubPr>
                                        <m:ctrlPr>
                                          <a:rPr lang="hu-HU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𝐼𝐸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hu-H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hu-HU" sz="2000" dirty="0" smtClean="0">
                  <a:solidFill>
                    <a:schemeClr val="tx1"/>
                  </a:solidFill>
                </a:endParaRPr>
              </a:p>
              <a:p>
                <a:endParaRPr lang="hu-HU" sz="2000" dirty="0" smtClean="0"/>
              </a:p>
              <a:p>
                <a:pPr marL="0" indent="0">
                  <a:buNone/>
                </a:pPr>
                <a:endParaRPr lang="hu-HU" sz="2200" b="1" dirty="0" smtClean="0"/>
              </a:p>
              <a:p>
                <a:pPr marL="0" indent="0">
                  <a:buNone/>
                </a:pPr>
                <a:r>
                  <a:rPr lang="hu-HU" sz="2200" b="1" dirty="0" err="1" smtClean="0"/>
                  <a:t>Effect</a:t>
                </a:r>
                <a:r>
                  <a:rPr lang="hu-HU" sz="2200" b="1" dirty="0" smtClean="0"/>
                  <a:t> </a:t>
                </a:r>
                <a:r>
                  <a:rPr lang="hu-HU" sz="2200" b="1" dirty="0" smtClean="0"/>
                  <a:t>of </a:t>
                </a:r>
                <a:r>
                  <a:rPr lang="hu-HU" sz="2200" b="1" dirty="0" err="1" smtClean="0"/>
                  <a:t>subjective</a:t>
                </a:r>
                <a:r>
                  <a:rPr lang="hu-HU" sz="2200" b="1" dirty="0" smtClean="0"/>
                  <a:t> </a:t>
                </a:r>
                <a:r>
                  <a:rPr lang="hu-HU" sz="2200" b="1" dirty="0" err="1" smtClean="0"/>
                  <a:t>feedback</a:t>
                </a:r>
                <a:r>
                  <a:rPr lang="hu-HU" sz="2200" b="1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hu-HU" sz="2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𝛛𝛗</m:t>
                        </m:r>
                      </m:num>
                      <m:den>
                        <m:r>
                          <a:rPr lang="hu-HU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sSub>
                          <m:sSubPr>
                            <m:ctrlPr>
                              <a:rPr lang="hu-HU" sz="2200" b="1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𝐈</m:t>
                            </m:r>
                          </m:e>
                          <m:sub>
                            <m:r>
                              <a:rPr lang="hu-HU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𝐄</m:t>
                            </m:r>
                          </m:sub>
                        </m:sSub>
                      </m:den>
                    </m:f>
                    <m:r>
                      <a:rPr lang="hu-HU" sz="22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sz="2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200" b="1" i="1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hu-HU" sz="2200" b="1" i="1">
                            <a:latin typeface="Cambria Math" panose="02040503050406030204" pitchFamily="18" charset="0"/>
                          </a:rPr>
                          <m:t>𝐈𝐄</m:t>
                        </m:r>
                      </m:sub>
                    </m:sSub>
                    <m:r>
                      <a:rPr lang="hu-HU" sz="2200" b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hu-HU" sz="2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200" b="1" i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hu-HU" sz="2200" b="1" i="1">
                            <a:latin typeface="Cambria Math" panose="02040503050406030204" pitchFamily="18" charset="0"/>
                          </a:rPr>
                          <m:t>𝐈𝐄</m:t>
                        </m:r>
                      </m:sub>
                    </m:sSub>
                    <m:r>
                      <a:rPr lang="hu-HU" sz="2200" b="1">
                        <a:latin typeface="Cambria Math" panose="02040503050406030204" pitchFamily="18" charset="0"/>
                      </a:rPr>
                      <m:t>∗(</m:t>
                    </m:r>
                    <m:r>
                      <a:rPr lang="en-US" sz="2200" b="1" i="1">
                        <a:latin typeface="Cambria Math"/>
                      </a:rPr>
                      <m:t>𝐄</m:t>
                    </m:r>
                    <m:d>
                      <m:dPr>
                        <m:ctrlPr>
                          <a:rPr lang="hu-HU" sz="2200" b="1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200" b="1" i="1">
                            <a:latin typeface="Cambria Math"/>
                          </a:rPr>
                          <m:t>𝑹</m:t>
                        </m:r>
                      </m:e>
                    </m:d>
                    <m:r>
                      <a:rPr lang="hu-HU" sz="22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latin typeface="Cambria Math"/>
                      </a:rPr>
                      <m:t>𝐄</m:t>
                    </m:r>
                    <m:d>
                      <m:dPr>
                        <m:ctrlPr>
                          <a:rPr lang="hu-HU" sz="2200" b="1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200" b="1" i="1"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</m:d>
                    <m:r>
                      <a:rPr lang="hu-HU" sz="22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u-HU" sz="22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2636912"/>
                <a:ext cx="8712968" cy="4104456"/>
              </a:xfrm>
              <a:blipFill rotWithShape="1">
                <a:blip r:embed="rId2"/>
                <a:stretch>
                  <a:fillRect l="-83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9B4-684C-470A-BBFE-DA0D0DF2A952}" type="slidenum">
              <a:rPr lang="hu-HU" smtClean="0"/>
              <a:t>12</a:t>
            </a:fld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églalap 5"/>
              <p:cNvSpPr/>
              <p:nvPr/>
            </p:nvSpPr>
            <p:spPr>
              <a:xfrm>
                <a:off x="179512" y="1124744"/>
                <a:ext cx="8820472" cy="112915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sz="200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hu-HU" sz="2000" b="0" i="1" baseline="-25000" smtClean="0">
                        <a:latin typeface="Cambria Math"/>
                      </a:rPr>
                      <m:t>𝑡</m:t>
                    </m:r>
                    <m:d>
                      <m:dPr>
                        <m:ctrlPr>
                          <a:rPr lang="hu-H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hu-HU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u-HU" sz="2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  <m:r>
                          <a:rPr lang="hu-H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hu-H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hu-H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hu-H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hu-HU" sz="20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hu-HU" sz="20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hu-HU" sz="2000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hu-H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hu-HU" sz="2000" i="1" dirty="0">
                                <a:latin typeface="Cambria Math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hu-HU" sz="2000" i="1" dirty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nor/>
                                  </m:rPr>
                                  <a:rPr lang="hu-HU" sz="2000" dirty="0"/>
                                  <m:t>X</m:t>
                                </m:r>
                                <m:r>
                                  <m:rPr>
                                    <m:nor/>
                                  </m:rPr>
                                  <a:rPr lang="hu-HU" sz="2000" baseline="-25000" dirty="0"/>
                                  <m:t>t</m:t>
                                </m:r>
                                <m:r>
                                  <m:rPr>
                                    <m:nor/>
                                  </m:rPr>
                                  <a:rPr lang="hu-HU" sz="2000" baseline="-25000" dirty="0"/>
                                  <m:t>−1 </m:t>
                                </m:r>
                                <m:r>
                                  <a:rPr lang="hu-HU" sz="200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lang="hu-HU" sz="2000">
                                    <a:latin typeface="Cambria Math"/>
                                  </a:rPr>
                                  <m:t>R</m:t>
                                </m:r>
                                <m:r>
                                  <a:rPr lang="hu-HU" sz="2000" i="1" baseline="-25000">
                                    <a:latin typeface="Cambria Math"/>
                                  </a:rPr>
                                  <m:t>𝑋</m:t>
                                </m:r>
                                <m:r>
                                  <a:rPr lang="hu-HU" sz="20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hu-HU" sz="2000" dirty="0"/>
                                  <m:t>+ </m:t>
                                </m:r>
                                <m:r>
                                  <m:rPr>
                                    <m:nor/>
                                  </m:rPr>
                                  <a:rPr lang="hu-HU" sz="2000" dirty="0"/>
                                  <m:t>IE</m:t>
                                </m:r>
                                <m:r>
                                  <m:rPr>
                                    <m:nor/>
                                  </m:rPr>
                                  <a:rPr lang="hu-HU" sz="2000" baseline="-25000" dirty="0"/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hu-HU" sz="2000" baseline="-25000" dirty="0"/>
                                  <m:t>t</m:t>
                                </m:r>
                                <m:r>
                                  <m:rPr>
                                    <m:nor/>
                                  </m:rPr>
                                  <a:rPr lang="hu-HU" sz="2000" baseline="-25000" dirty="0"/>
                                  <m:t>−1  </m:t>
                                </m:r>
                                <m:r>
                                  <a:rPr lang="hu-HU" sz="200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lang="hu-HU" sz="2000">
                                    <a:latin typeface="Cambria Math"/>
                                  </a:rPr>
                                  <m:t>R</m:t>
                                </m:r>
                                <m:r>
                                  <m:rPr>
                                    <m:nor/>
                                  </m:rPr>
                                  <a:rPr lang="hu-HU" sz="2000" baseline="-25000" dirty="0"/>
                                  <m:t>IE</m:t>
                                </m:r>
                                <m:r>
                                  <m:rPr>
                                    <m:nor/>
                                  </m:rPr>
                                  <a:rPr lang="hu-HU" sz="2000" dirty="0"/>
                                  <m:t> </m:t>
                                </m:r>
                                <m: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hu-HU" sz="20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+ </m:t>
                                </m:r>
                                <m:d>
                                  <m:dPr>
                                    <m:ctrlPr>
                                      <a:rPr lang="hu-HU" sz="20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hu-HU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sSub>
                                      <m:sSubPr>
                                        <m:ctrlPr>
                                          <a:rPr lang="hu-HU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𝐼𝑂</m:t>
                                        </m:r>
                                      </m:sub>
                                    </m:sSub>
                                    <m: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hu-HU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sSub>
                                      <m:sSubPr>
                                        <m:ctrlPr>
                                          <a:rPr lang="hu-HU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𝐼𝐸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hu-HU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hu-HU" sz="2000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</m:d>
                                <m:r>
                                  <a:rPr lang="hu-HU" sz="2000" b="0" i="1" smtClean="0">
                                    <a:latin typeface="Cambria Math"/>
                                  </a:rPr>
                                  <m:t>−</m:t>
                                </m:r>
                              </m:e>
                            </m:eqArr>
                          </m:e>
                          <m:e>
                            <m:r>
                              <a:rPr lang="hu-HU" sz="2000" b="0" i="1" smtClean="0"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hu-H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hu-HU" sz="20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hu-HU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sSub>
                                      <m:sSubPr>
                                        <m:ctrlPr>
                                          <a:rPr lang="hu-HU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𝐼𝑂</m:t>
                                        </m:r>
                                      </m:sub>
                                    </m:sSub>
                                    <m: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hu-HU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sSub>
                                      <m:sSubPr>
                                        <m:ctrlPr>
                                          <a:rPr lang="hu-HU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𝐼𝐸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hu-H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hu-HU" sz="20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hu-HU" sz="20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hu-HU" sz="2000" dirty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églalap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24744"/>
                <a:ext cx="8820472" cy="11291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74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91264" cy="634082"/>
          </a:xfrm>
        </p:spPr>
        <p:txBody>
          <a:bodyPr>
            <a:normAutofit/>
          </a:bodyPr>
          <a:lstStyle/>
          <a:p>
            <a:r>
              <a:rPr lang="hu-HU" sz="3200" dirty="0" err="1" smtClean="0"/>
              <a:t>Tests</a:t>
            </a:r>
            <a:endParaRPr lang="hu-HU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412776"/>
                <a:ext cx="8496944" cy="46085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u-HU" sz="2800" b="1" dirty="0" smtClean="0"/>
                  <a:t>1. </a:t>
                </a:r>
                <a:r>
                  <a:rPr lang="hu-HU" sz="2800" b="1" dirty="0" err="1" smtClean="0"/>
                  <a:t>Does</a:t>
                </a:r>
                <a:r>
                  <a:rPr lang="hu-HU" sz="2800" b="1" dirty="0" smtClean="0"/>
                  <a:t> </a:t>
                </a:r>
                <a:r>
                  <a:rPr lang="hu-HU" sz="2800" b="1" dirty="0" err="1"/>
                  <a:t>positive</a:t>
                </a:r>
                <a:r>
                  <a:rPr lang="hu-HU" sz="2800" b="1" dirty="0"/>
                  <a:t> </a:t>
                </a:r>
                <a:r>
                  <a:rPr lang="hu-HU" sz="2800" b="1" dirty="0" err="1"/>
                  <a:t>subjective</a:t>
                </a:r>
                <a:r>
                  <a:rPr lang="hu-HU" sz="2800" b="1" dirty="0"/>
                  <a:t> </a:t>
                </a:r>
                <a:r>
                  <a:rPr lang="hu-HU" sz="2800" b="1" dirty="0" err="1"/>
                  <a:t>feedback</a:t>
                </a:r>
                <a:r>
                  <a:rPr lang="hu-HU" sz="2800" b="1" dirty="0"/>
                  <a:t> </a:t>
                </a:r>
                <a:r>
                  <a:rPr lang="hu-HU" sz="2800" b="1" dirty="0" err="1"/>
                  <a:t>increase</a:t>
                </a:r>
                <a:r>
                  <a:rPr lang="hu-HU" sz="2800" b="1" dirty="0"/>
                  <a:t> </a:t>
                </a:r>
                <a:r>
                  <a:rPr lang="hu-HU" sz="2800" b="1" dirty="0" err="1" smtClean="0"/>
                  <a:t>effort</a:t>
                </a:r>
                <a:r>
                  <a:rPr lang="hu-HU" sz="2800" b="1" dirty="0" smtClean="0"/>
                  <a:t> and performance</a:t>
                </a:r>
                <a:r>
                  <a:rPr lang="hu-HU" sz="2800" b="1" dirty="0" smtClean="0"/>
                  <a:t>?</a:t>
                </a:r>
                <a:endParaRPr lang="hu-HU" sz="2800" b="1" dirty="0"/>
              </a:p>
              <a:p>
                <a:r>
                  <a:rPr lang="hu-HU" sz="2800" dirty="0" err="1" smtClean="0">
                    <a:latin typeface="Cambria Math"/>
                  </a:rPr>
                  <a:t>Treatment</a:t>
                </a:r>
                <a:r>
                  <a:rPr lang="hu-HU" sz="2800" dirty="0" smtClean="0">
                    <a:latin typeface="Cambria Math"/>
                  </a:rPr>
                  <a:t> </a:t>
                </a:r>
                <a:r>
                  <a:rPr lang="hu-HU" sz="2800" dirty="0" err="1" smtClean="0">
                    <a:latin typeface="Cambria Math"/>
                  </a:rPr>
                  <a:t>effect</a:t>
                </a:r>
                <a:r>
                  <a:rPr lang="hu-HU" sz="2800" dirty="0" smtClean="0">
                    <a:latin typeface="Cambria Math"/>
                  </a:rPr>
                  <a:t>: </a:t>
                </a:r>
                <a:endParaRPr lang="hu-HU" sz="2800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hu-H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hu-HU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num>
                      <m:den>
                        <m:r>
                          <a:rPr lang="hu-HU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hu-HU" sz="2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hu-HU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hu-HU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den>
                    </m:f>
                    <m:r>
                      <a:rPr lang="hu-HU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28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sz="2800">
                            <a:latin typeface="Cambria Math" panose="02040503050406030204" pitchFamily="18" charset="0"/>
                          </a:rPr>
                          <m:t>IE</m:t>
                        </m:r>
                      </m:sub>
                    </m:sSub>
                    <m:r>
                      <a:rPr lang="hu-HU" sz="28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hu-HU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280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sz="2800">
                            <a:latin typeface="Cambria Math" panose="02040503050406030204" pitchFamily="18" charset="0"/>
                          </a:rPr>
                          <m:t>IE</m:t>
                        </m:r>
                      </m:sub>
                    </m:sSub>
                    <m:r>
                      <a:rPr lang="hu-HU" sz="2800">
                        <a:latin typeface="Cambria Math" panose="02040503050406030204" pitchFamily="18" charset="0"/>
                      </a:rPr>
                      <m:t>∗(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E</m:t>
                    </m:r>
                    <m:d>
                      <m:dPr>
                        <m:ctrlPr>
                          <a:rPr lang="hu-HU" sz="2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800">
                            <a:latin typeface="Cambria Math"/>
                          </a:rPr>
                          <m:t>R</m:t>
                        </m:r>
                      </m:e>
                    </m:d>
                    <m:r>
                      <a:rPr lang="hu-HU" sz="280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E</m:t>
                    </m:r>
                    <m:d>
                      <m:dPr>
                        <m:ctrlPr>
                          <a:rPr lang="hu-HU" sz="2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80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</m:d>
                    <m:r>
                      <a:rPr lang="hu-HU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800" dirty="0"/>
                  <a:t> </a:t>
                </a:r>
                <a:r>
                  <a:rPr lang="en-US" sz="2800" dirty="0"/>
                  <a:t>&gt;</a:t>
                </a:r>
                <a:r>
                  <a:rPr lang="hu-HU" sz="2800" dirty="0"/>
                  <a:t> </a:t>
                </a:r>
                <a:r>
                  <a:rPr lang="hu-HU" sz="2800" dirty="0" smtClean="0"/>
                  <a:t>0</a:t>
                </a:r>
                <a:r>
                  <a:rPr lang="hu-HU" dirty="0"/>
                  <a:t> </a:t>
                </a:r>
                <a:r>
                  <a:rPr lang="hu-HU" dirty="0" smtClean="0"/>
                  <a:t> </a:t>
                </a:r>
              </a:p>
              <a:p>
                <a:pPr marL="0" indent="0" algn="ctr">
                  <a:buNone/>
                </a:pPr>
                <a:r>
                  <a:rPr lang="hu-HU" sz="2400" dirty="0" err="1" smtClean="0"/>
                  <a:t>i</a:t>
                </a:r>
                <a:r>
                  <a:rPr lang="hu-HU" sz="2400" dirty="0" err="1" smtClean="0"/>
                  <a:t>f</a:t>
                </a:r>
                <a:r>
                  <a:rPr lang="hu-HU" sz="2400" dirty="0" smtClean="0"/>
                  <a:t>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</a:rPr>
                          <m:t>IE</m:t>
                        </m:r>
                      </m:sub>
                    </m:sSub>
                    <m:r>
                      <a:rPr lang="hu-HU" sz="24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&gt;</a:t>
                </a:r>
                <a:r>
                  <a:rPr lang="hu-HU" sz="2400" dirty="0" smtClean="0"/>
                  <a:t> 0 </a:t>
                </a:r>
                <a:r>
                  <a:rPr lang="hu-HU" sz="2400" dirty="0" smtClean="0">
                    <a:latin typeface="Cambria Math"/>
                  </a:rPr>
                  <a:t>and/</a:t>
                </a:r>
                <a:r>
                  <a:rPr lang="hu-HU" sz="2400" dirty="0" err="1" smtClean="0">
                    <a:latin typeface="Cambria Math"/>
                  </a:rPr>
                  <a:t>or</a:t>
                </a:r>
                <a:r>
                  <a:rPr lang="hu-HU" sz="2400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</a:rPr>
                          <m:t>IE</m:t>
                        </m:r>
                      </m:sub>
                    </m:sSub>
                    <m:r>
                      <a:rPr lang="hu-HU" sz="24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&gt;</a:t>
                </a:r>
                <a:r>
                  <a:rPr lang="hu-HU" sz="2400" dirty="0" smtClean="0"/>
                  <a:t> 0</a:t>
                </a:r>
                <a:endParaRPr lang="hu-HU" sz="2800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hu-HU" sz="2800" dirty="0" smtClean="0">
                    <a:sym typeface="Wingdings" panose="05000000000000000000" pitchFamily="2" charset="2"/>
                  </a:rPr>
                  <a:t> </a:t>
                </a:r>
                <a:r>
                  <a:rPr lang="hu-HU" sz="2800" dirty="0" err="1">
                    <a:sym typeface="Wingdings" panose="05000000000000000000" pitchFamily="2" charset="2"/>
                  </a:rPr>
                  <a:t>C</a:t>
                </a:r>
                <a:r>
                  <a:rPr lang="hu-HU" sz="2800" dirty="0" err="1" smtClean="0"/>
                  <a:t>ompare</a:t>
                </a:r>
                <a:r>
                  <a:rPr lang="hu-HU" sz="2800" dirty="0" smtClean="0"/>
                  <a:t> </a:t>
                </a:r>
                <a:r>
                  <a:rPr lang="hu-HU" sz="2800" dirty="0" err="1"/>
                  <a:t>mean</a:t>
                </a:r>
                <a:r>
                  <a:rPr lang="hu-HU" sz="2800" dirty="0"/>
                  <a:t> </a:t>
                </a:r>
                <a:r>
                  <a:rPr lang="hu-HU" sz="2800" dirty="0" err="1"/>
                  <a:t>outcomes</a:t>
                </a:r>
                <a:r>
                  <a:rPr lang="hu-HU" sz="2800" dirty="0"/>
                  <a:t> of </a:t>
                </a:r>
                <a:r>
                  <a:rPr lang="hu-HU" sz="2800" dirty="0" err="1"/>
                  <a:t>control</a:t>
                </a:r>
                <a:r>
                  <a:rPr lang="hu-HU" sz="2800" dirty="0"/>
                  <a:t> &amp; </a:t>
                </a:r>
                <a:r>
                  <a:rPr lang="hu-HU" sz="2800" dirty="0" err="1"/>
                  <a:t>treatment</a:t>
                </a:r>
                <a:r>
                  <a:rPr lang="hu-HU" sz="2800" dirty="0"/>
                  <a:t> </a:t>
                </a:r>
                <a:r>
                  <a:rPr lang="hu-HU" sz="2800" dirty="0" err="1" smtClean="0"/>
                  <a:t>groups</a:t>
                </a:r>
                <a:endParaRPr lang="hu-HU" sz="2800" dirty="0" smtClean="0"/>
              </a:p>
              <a:p>
                <a:pPr lvl="1"/>
                <a:r>
                  <a:rPr lang="hu-HU" dirty="0" err="1" smtClean="0"/>
                  <a:t>cannot</a:t>
                </a:r>
                <a:r>
                  <a:rPr lang="hu-HU" dirty="0" smtClean="0"/>
                  <a:t> </a:t>
                </a:r>
                <a:r>
                  <a:rPr lang="hu-HU" dirty="0" err="1"/>
                  <a:t>differentiate</a:t>
                </a:r>
                <a:r>
                  <a:rPr lang="hu-HU" dirty="0"/>
                  <a:t> </a:t>
                </a:r>
                <a:r>
                  <a:rPr lang="hu-HU" dirty="0" err="1"/>
                  <a:t>whether</a:t>
                </a:r>
                <a:r>
                  <a:rPr lang="hu-HU" dirty="0"/>
                  <a:t> </a:t>
                </a:r>
                <a:r>
                  <a:rPr lang="hu-HU" dirty="0" err="1"/>
                  <a:t>due</a:t>
                </a:r>
                <a:r>
                  <a:rPr lang="hu-HU" dirty="0"/>
                  <a:t> </a:t>
                </a:r>
                <a:r>
                  <a:rPr lang="hu-HU" dirty="0" err="1"/>
                  <a:t>to</a:t>
                </a:r>
                <a:r>
                  <a:rPr lang="hu-H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𝐼𝐸</m:t>
                        </m:r>
                      </m:sub>
                    </m:sSub>
                  </m:oMath>
                </a14:m>
                <a:r>
                  <a:rPr lang="hu-HU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𝐼𝐸</m:t>
                        </m:r>
                      </m:sub>
                    </m:sSub>
                  </m:oMath>
                </a14:m>
                <a:endParaRPr lang="hu-HU" dirty="0"/>
              </a:p>
              <a:p>
                <a:pPr marL="457200" lvl="1" indent="0">
                  <a:buNone/>
                </a:pPr>
                <a:endParaRPr lang="hu-HU" dirty="0" smtClean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412776"/>
                <a:ext cx="8496944" cy="4608512"/>
              </a:xfrm>
              <a:blipFill rotWithShape="1">
                <a:blip r:embed="rId2"/>
                <a:stretch>
                  <a:fillRect l="-1435" t="-1190" r="-1148" b="-39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9B4-684C-470A-BBFE-DA0D0DF2A952}" type="slidenum">
              <a:rPr lang="hu-HU" smtClean="0"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59102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91264" cy="634082"/>
          </a:xfrm>
        </p:spPr>
        <p:txBody>
          <a:bodyPr>
            <a:normAutofit/>
          </a:bodyPr>
          <a:lstStyle/>
          <a:p>
            <a:r>
              <a:rPr lang="hu-HU" sz="3200" dirty="0" err="1" smtClean="0"/>
              <a:t>Tests</a:t>
            </a:r>
            <a:endParaRPr lang="hu-HU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980728"/>
                <a:ext cx="8640960" cy="561662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u-HU" sz="2800" b="1" dirty="0" smtClean="0"/>
                  <a:t>2. </a:t>
                </a:r>
                <a:r>
                  <a:rPr lang="hu-HU" sz="2800" b="1" dirty="0" err="1"/>
                  <a:t>Does</a:t>
                </a:r>
                <a:r>
                  <a:rPr lang="hu-HU" sz="2800" b="1" dirty="0"/>
                  <a:t> </a:t>
                </a:r>
                <a:r>
                  <a:rPr lang="hu-HU" sz="2800" b="1" dirty="0" err="1" smtClean="0"/>
                  <a:t>the</a:t>
                </a:r>
                <a:r>
                  <a:rPr lang="hu-HU" sz="2800" b="1" dirty="0" smtClean="0"/>
                  <a:t> </a:t>
                </a:r>
                <a:r>
                  <a:rPr lang="hu-HU" sz="2800" b="1" dirty="0" err="1" smtClean="0"/>
                  <a:t>effect</a:t>
                </a:r>
                <a:r>
                  <a:rPr lang="hu-HU" sz="2800" b="1" dirty="0" smtClean="0"/>
                  <a:t> </a:t>
                </a:r>
                <a:r>
                  <a:rPr lang="hu-HU" sz="2800" b="1" dirty="0" err="1" smtClean="0"/>
                  <a:t>differ</a:t>
                </a:r>
                <a:r>
                  <a:rPr lang="hu-HU" sz="2800" b="1" dirty="0" smtClean="0"/>
                  <a:t> </a:t>
                </a:r>
                <a:r>
                  <a:rPr lang="hu-HU" sz="2800" b="1" dirty="0" err="1" smtClean="0"/>
                  <a:t>by</a:t>
                </a:r>
                <a:r>
                  <a:rPr lang="hu-HU" sz="2800" b="1" dirty="0" smtClean="0"/>
                  <a:t> </a:t>
                </a:r>
                <a:r>
                  <a:rPr lang="hu-HU" sz="2800" b="1" dirty="0" err="1" smtClean="0"/>
                  <a:t>gender</a:t>
                </a:r>
                <a:r>
                  <a:rPr lang="hu-HU" sz="2800" b="1" dirty="0" smtClean="0"/>
                  <a:t>?</a:t>
                </a:r>
                <a:endParaRPr lang="hu-HU" sz="2800" b="1" dirty="0"/>
              </a:p>
              <a:p>
                <a:pPr marL="342900" lvl="1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𝐼𝐸</m:t>
                        </m:r>
                      </m:sub>
                    </m:sSub>
                  </m:oMath>
                </a14:m>
                <a:r>
                  <a:rPr lang="en-US" sz="2600" i="1" dirty="0"/>
                  <a:t> </a:t>
                </a:r>
                <a:r>
                  <a:rPr lang="en-US" sz="26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𝐼𝐸</m:t>
                        </m:r>
                      </m:sub>
                    </m:sSub>
                  </m:oMath>
                </a14:m>
                <a:r>
                  <a:rPr lang="en-US" sz="2600" dirty="0"/>
                  <a:t> </a:t>
                </a:r>
                <a:r>
                  <a:rPr lang="en-US" sz="2600" dirty="0"/>
                  <a:t>ma</a:t>
                </a:r>
                <a:r>
                  <a:rPr lang="hu-HU" sz="2600" dirty="0"/>
                  <a:t>y</a:t>
                </a:r>
                <a:r>
                  <a:rPr lang="en-US" sz="2600" dirty="0"/>
                  <a:t> </a:t>
                </a:r>
                <a:r>
                  <a:rPr lang="en-US" sz="2600" dirty="0"/>
                  <a:t>be </a:t>
                </a:r>
                <a:r>
                  <a:rPr lang="en-US" sz="2600" dirty="0" err="1" smtClean="0"/>
                  <a:t>diffe</a:t>
                </a:r>
                <a:r>
                  <a:rPr lang="hu-HU" sz="2600" dirty="0" smtClean="0"/>
                  <a:t>r </a:t>
                </a:r>
                <a:r>
                  <a:rPr lang="hu-HU" sz="2600" dirty="0" err="1" smtClean="0"/>
                  <a:t>by</a:t>
                </a:r>
                <a:r>
                  <a:rPr lang="en-US" sz="2600" dirty="0" smtClean="0"/>
                  <a:t> personality </a:t>
                </a:r>
                <a:r>
                  <a:rPr lang="en-US" sz="2600" dirty="0"/>
                  <a:t>(p</a:t>
                </a:r>
                <a:r>
                  <a:rPr lang="en-US" sz="2600" dirty="0"/>
                  <a:t>)</a:t>
                </a:r>
                <a:r>
                  <a:rPr lang="hu-HU" sz="2600" dirty="0"/>
                  <a:t>:</a:t>
                </a:r>
                <a:r>
                  <a:rPr lang="hu-HU" sz="2600" dirty="0" smtClean="0"/>
                  <a:t> 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hu-HU" sz="19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19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hu-HU" sz="19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hu-HU" sz="19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hu-HU" sz="19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hu-HU" sz="19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u-HU" sz="19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</m:den>
                      </m:f>
                      <m:r>
                        <a:rPr lang="en-US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9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𝐼𝐸</m:t>
                          </m:r>
                        </m:sub>
                      </m:sSub>
                      <m:r>
                        <a:rPr lang="en-US" sz="19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9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900" i="1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19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𝐼𝐸</m:t>
                          </m:r>
                        </m:sub>
                      </m:sSub>
                      <m:r>
                        <a:rPr lang="en-US" sz="19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9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900" i="1">
                          <a:latin typeface="Cambria Math" panose="02040503050406030204" pitchFamily="18" charset="0"/>
                        </a:rPr>
                        <m:t>)∗</m:t>
                      </m:r>
                      <m:d>
                        <m:dPr>
                          <m:ctrlPr>
                            <a:rPr lang="en-US" sz="19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900" i="1"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en-US" sz="19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900" i="1">
                                  <a:latin typeface="Cambria Math"/>
                                </a:rPr>
                                <m:t>𝑅</m:t>
                              </m:r>
                            </m:e>
                          </m:d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900" i="1"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en-US" sz="19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hu-HU" sz="1900" dirty="0"/>
              </a:p>
              <a:p>
                <a:pPr marL="0" lvl="1" indent="0">
                  <a:buNone/>
                </a:pPr>
                <a:r>
                  <a:rPr lang="hu-HU" sz="1900" dirty="0" err="1" smtClean="0"/>
                  <a:t>Suppose</a:t>
                </a:r>
                <a:r>
                  <a:rPr lang="hu-HU" sz="1900" dirty="0" smtClean="0"/>
                  <a:t>:</a:t>
                </a:r>
                <a:endParaRPr lang="hu-HU" sz="1900" dirty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2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hu-HU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hu-HU" sz="22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hu-HU" sz="22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0  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𝑓𝑜𝑟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𝑙𝑜𝑤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𝑡𝑦𝑝𝑒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𝑙𝑒𝑠𝑠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𝑐𝑜𝑛𝑓𝑖𝑑𝑒𝑛𝑡</m:t>
                              </m:r>
                            </m:e>
                            <m:e>
                              <m:r>
                                <a:rPr lang="hu-HU" sz="2200" i="1">
                                  <a:latin typeface="Cambria Math"/>
                                </a:rPr>
                                <m:t>                           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𝑓𝑜𝑟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h𝑖𝑔h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𝑡𝑦𝑝𝑒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𝑚𝑜𝑟𝑒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𝑐𝑜𝑛𝑓𝑖𝑑𝑒𝑛𝑡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hu-HU" sz="2200" dirty="0"/>
              </a:p>
              <a:p>
                <a:pPr marL="0" lvl="1" indent="0">
                  <a:buNone/>
                </a:pPr>
                <a:endParaRPr lang="hu-HU" sz="2600" dirty="0"/>
              </a:p>
              <a:p>
                <a:pPr marL="342900" lvl="1" indent="-342900">
                  <a:buFont typeface="Wingdings" panose="05000000000000000000" pitchFamily="2" charset="2"/>
                  <a:buChar char="Ø"/>
                </a:pPr>
                <a:r>
                  <a:rPr lang="hu-HU" sz="2600" dirty="0"/>
                  <a:t> </a:t>
                </a:r>
                <a:r>
                  <a:rPr lang="hu-HU" sz="2600" dirty="0" err="1" smtClean="0"/>
                  <a:t>Females</a:t>
                </a:r>
                <a:r>
                  <a:rPr lang="hu-HU" sz="2600" dirty="0" smtClean="0"/>
                  <a:t> less </a:t>
                </a:r>
                <a:r>
                  <a:rPr lang="hu-HU" sz="2600" dirty="0" err="1" smtClean="0"/>
                  <a:t>confident</a:t>
                </a:r>
                <a:r>
                  <a:rPr lang="hu-HU" sz="2600" dirty="0" smtClean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2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hu-HU" sz="2200" i="1">
                            <a:latin typeface="Cambria Math"/>
                          </a:rPr>
                        </m:ctrlPr>
                      </m:naryPr>
                      <m:sub>
                        <m:r>
                          <a:rPr lang="hu-HU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u-HU" sz="2200" i="1">
                            <a:latin typeface="Cambria Math" panose="02040503050406030204" pitchFamily="18" charset="0"/>
                          </a:rPr>
                          <m:t>=1</m:t>
                        </m:r>
                        <m:r>
                          <a:rPr lang="hu-HU" sz="22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hu-HU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u-HU" sz="2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200" i="1">
                            <a:latin typeface="Cambria Math" panose="02040503050406030204" pitchFamily="18" charset="0"/>
                          </a:rPr>
                          <m:t>𝑓𝑒𝑚𝑎𝑙𝑒</m:t>
                        </m:r>
                      </m:sub>
                      <m:sup>
                        <m:r>
                          <a:rPr lang="hu-HU" sz="2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hu-HU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sz="2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hu-HU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hu-HU" sz="2200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hu-HU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2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nary>
                      <m:naryPr>
                        <m:chr m:val="∑"/>
                        <m:ctrlPr>
                          <a:rPr lang="hu-HU" sz="2200" i="1">
                            <a:latin typeface="Cambria Math"/>
                          </a:rPr>
                        </m:ctrlPr>
                      </m:naryPr>
                      <m:sub>
                        <m:r>
                          <a:rPr lang="hu-HU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u-HU" sz="2200" i="1">
                            <a:latin typeface="Cambria Math" panose="02040503050406030204" pitchFamily="18" charset="0"/>
                          </a:rPr>
                          <m:t>=1|</m:t>
                        </m:r>
                        <m:r>
                          <a:rPr lang="hu-HU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u-HU" sz="2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200" i="1">
                            <a:latin typeface="Cambria Math" panose="02040503050406030204" pitchFamily="18" charset="0"/>
                          </a:rPr>
                          <m:t>𝑚𝑎𝑙𝑒</m:t>
                        </m:r>
                      </m:sub>
                      <m:sup>
                        <m:r>
                          <a:rPr lang="hu-HU" sz="22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hu-HU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sz="2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hu-HU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hu-HU" sz="2200" dirty="0"/>
              </a:p>
              <a:p>
                <a:r>
                  <a:rPr lang="hu-HU" sz="2800" dirty="0" err="1"/>
                  <a:t>Treatment</a:t>
                </a:r>
                <a:r>
                  <a:rPr lang="hu-HU" sz="2800" dirty="0"/>
                  <a:t> </a:t>
                </a:r>
                <a:r>
                  <a:rPr lang="hu-HU" sz="2800" dirty="0" err="1"/>
                  <a:t>effect</a:t>
                </a:r>
                <a:r>
                  <a:rPr lang="hu-HU" sz="2800" dirty="0"/>
                  <a:t> </a:t>
                </a:r>
                <a:r>
                  <a:rPr lang="hu-HU" sz="2800" dirty="0" err="1"/>
                  <a:t>may</a:t>
                </a:r>
                <a:r>
                  <a:rPr lang="hu-HU" sz="2800" dirty="0"/>
                  <a:t> be </a:t>
                </a:r>
                <a:r>
                  <a:rPr lang="hu-HU" sz="2800" dirty="0" err="1"/>
                  <a:t>higher</a:t>
                </a:r>
                <a:r>
                  <a:rPr lang="hu-HU" sz="2800" dirty="0"/>
                  <a:t> </a:t>
                </a:r>
                <a:r>
                  <a:rPr lang="hu-HU" sz="2800" dirty="0" err="1"/>
                  <a:t>for</a:t>
                </a:r>
                <a:r>
                  <a:rPr lang="hu-HU" sz="2800" dirty="0"/>
                  <a:t> </a:t>
                </a:r>
                <a:r>
                  <a:rPr lang="hu-HU" sz="2800" dirty="0" err="1"/>
                  <a:t>women</a:t>
                </a:r>
                <a:r>
                  <a:rPr lang="hu-HU" sz="2800" dirty="0"/>
                  <a:t> </a:t>
                </a:r>
                <a:r>
                  <a:rPr lang="hu-HU" sz="2800" dirty="0" err="1"/>
                  <a:t>if</a:t>
                </a:r>
                <a:r>
                  <a:rPr lang="hu-HU" sz="2800" dirty="0"/>
                  <a:t>: </a:t>
                </a:r>
                <a:endParaRPr lang="hu-HU" sz="28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𝐼𝐸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hu-HU" sz="2800" dirty="0"/>
                          <m:t> 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hu-H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hu-HU" sz="28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hu-HU" sz="2800" dirty="0" smtClean="0"/>
                  <a:t>  </a:t>
                </a:r>
                <a:r>
                  <a:rPr lang="hu-HU" sz="2800" dirty="0" err="1" smtClean="0"/>
                  <a:t>or</a:t>
                </a:r>
                <a:r>
                  <a:rPr lang="hu-HU" sz="2800" dirty="0" smtClean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𝐼𝐸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hu-HU" sz="2800" dirty="0"/>
                          <m:t> 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hu-H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hu-HU" sz="28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hu-HU" sz="2800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hu-HU" sz="2800" dirty="0" smtClean="0">
                    <a:sym typeface="Wingdings" panose="05000000000000000000" pitchFamily="2" charset="2"/>
                  </a:rPr>
                  <a:t> </a:t>
                </a:r>
                <a:r>
                  <a:rPr lang="hu-HU" sz="2800" dirty="0" err="1">
                    <a:sym typeface="Wingdings" panose="05000000000000000000" pitchFamily="2" charset="2"/>
                  </a:rPr>
                  <a:t>C</a:t>
                </a:r>
                <a:r>
                  <a:rPr lang="hu-HU" sz="2800" dirty="0" err="1"/>
                  <a:t>ompare</a:t>
                </a:r>
                <a:r>
                  <a:rPr lang="hu-HU" sz="2800" dirty="0"/>
                  <a:t> </a:t>
                </a:r>
                <a:r>
                  <a:rPr lang="hu-HU" sz="2800" dirty="0" err="1" smtClean="0"/>
                  <a:t>the</a:t>
                </a:r>
                <a:r>
                  <a:rPr lang="hu-HU" sz="2800" dirty="0" smtClean="0"/>
                  <a:t> </a:t>
                </a:r>
                <a:r>
                  <a:rPr lang="hu-HU" sz="2800" dirty="0" err="1" smtClean="0"/>
                  <a:t>treatment</a:t>
                </a:r>
                <a:r>
                  <a:rPr lang="hu-HU" sz="2800" dirty="0" smtClean="0"/>
                  <a:t> </a:t>
                </a:r>
                <a:r>
                  <a:rPr lang="hu-HU" sz="2800" dirty="0" err="1" smtClean="0"/>
                  <a:t>effect</a:t>
                </a:r>
                <a:r>
                  <a:rPr lang="hu-HU" sz="2800" dirty="0" smtClean="0"/>
                  <a:t> </a:t>
                </a:r>
                <a:r>
                  <a:rPr lang="hu-HU" sz="2800" dirty="0" err="1" smtClean="0"/>
                  <a:t>by</a:t>
                </a:r>
                <a:r>
                  <a:rPr lang="hu-HU" sz="2800" dirty="0" smtClean="0"/>
                  <a:t> </a:t>
                </a:r>
                <a:r>
                  <a:rPr lang="hu-HU" sz="2800" dirty="0" err="1" smtClean="0"/>
                  <a:t>gender</a:t>
                </a:r>
                <a:endParaRPr lang="hu-HU" sz="2800" dirty="0"/>
              </a:p>
              <a:p>
                <a:pPr lvl="1"/>
                <a:r>
                  <a:rPr lang="hu-HU" dirty="0" err="1"/>
                  <a:t>cannot</a:t>
                </a:r>
                <a:r>
                  <a:rPr lang="hu-HU" dirty="0"/>
                  <a:t> </a:t>
                </a:r>
                <a:r>
                  <a:rPr lang="hu-HU" dirty="0" err="1"/>
                  <a:t>differentiate</a:t>
                </a:r>
                <a:r>
                  <a:rPr lang="hu-HU" dirty="0"/>
                  <a:t> </a:t>
                </a:r>
                <a:r>
                  <a:rPr lang="hu-HU" dirty="0" err="1"/>
                  <a:t>whether</a:t>
                </a:r>
                <a:r>
                  <a:rPr lang="hu-HU" dirty="0"/>
                  <a:t> </a:t>
                </a:r>
                <a:r>
                  <a:rPr lang="hu-HU" dirty="0" err="1"/>
                  <a:t>due</a:t>
                </a:r>
                <a:r>
                  <a:rPr lang="hu-HU" dirty="0"/>
                  <a:t> </a:t>
                </a:r>
                <a:r>
                  <a:rPr lang="hu-HU" dirty="0" err="1"/>
                  <a:t>to</a:t>
                </a:r>
                <a:r>
                  <a:rPr lang="hu-H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𝐼𝐸</m:t>
                        </m:r>
                      </m:sub>
                    </m:sSub>
                  </m:oMath>
                </a14:m>
                <a:r>
                  <a:rPr lang="hu-HU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𝐼𝐸</m:t>
                        </m:r>
                      </m:sub>
                    </m:sSub>
                  </m:oMath>
                </a14:m>
                <a:endParaRPr lang="hu-HU" dirty="0"/>
              </a:p>
              <a:p>
                <a:pPr marL="457200" lvl="1" indent="0">
                  <a:buNone/>
                </a:pPr>
                <a:endParaRPr lang="hu-HU" dirty="0" smtClean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980728"/>
                <a:ext cx="8640960" cy="5616624"/>
              </a:xfrm>
              <a:blipFill rotWithShape="1">
                <a:blip r:embed="rId2"/>
                <a:stretch>
                  <a:fillRect l="-1410" t="-1737" b="-54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9B4-684C-470A-BBFE-DA0D0DF2A952}" type="slidenum">
              <a:rPr lang="hu-HU" smtClean="0"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4477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91264" cy="401290"/>
          </a:xfrm>
        </p:spPr>
        <p:txBody>
          <a:bodyPr>
            <a:noAutofit/>
          </a:bodyPr>
          <a:lstStyle/>
          <a:p>
            <a:r>
              <a:rPr lang="hu-HU" sz="3200" dirty="0" err="1" smtClean="0"/>
              <a:t>Tests</a:t>
            </a:r>
            <a:endParaRPr lang="hu-HU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20916" y="1196752"/>
                <a:ext cx="8748464" cy="5400600"/>
              </a:xfrm>
            </p:spPr>
            <p:txBody>
              <a:bodyPr>
                <a:normAutofit fontScale="85000" lnSpcReduction="10000"/>
              </a:bodyPr>
              <a:lstStyle/>
              <a:p>
                <a:pPr marL="0" lvl="0" indent="0" fontAlgn="auto">
                  <a:buNone/>
                </a:pPr>
                <a:r>
                  <a:rPr lang="hu-HU" b="1" dirty="0" smtClean="0"/>
                  <a:t>3. </a:t>
                </a:r>
                <a:r>
                  <a:rPr lang="hu-HU" b="1" dirty="0" err="1" smtClean="0"/>
                  <a:t>Does</a:t>
                </a:r>
                <a:r>
                  <a:rPr lang="hu-HU" b="1" dirty="0" smtClean="0"/>
                  <a:t> </a:t>
                </a:r>
                <a:r>
                  <a:rPr lang="hu-HU" b="1" dirty="0" err="1" smtClean="0"/>
                  <a:t>the</a:t>
                </a:r>
                <a:r>
                  <a:rPr lang="hu-HU" b="1" dirty="0" smtClean="0"/>
                  <a:t> </a:t>
                </a:r>
                <a:r>
                  <a:rPr lang="hu-HU" b="1" dirty="0" err="1" smtClean="0"/>
                  <a:t>effect</a:t>
                </a:r>
                <a:r>
                  <a:rPr lang="hu-HU" b="1" dirty="0" smtClean="0"/>
                  <a:t> of </a:t>
                </a:r>
                <a:r>
                  <a:rPr lang="hu-HU" b="1" dirty="0" err="1" smtClean="0"/>
                  <a:t>praise</a:t>
                </a:r>
                <a:r>
                  <a:rPr lang="hu-HU" b="1" dirty="0" smtClean="0"/>
                  <a:t> </a:t>
                </a:r>
                <a:r>
                  <a:rPr lang="hu-HU" b="1" dirty="0" err="1" smtClean="0"/>
                  <a:t>differ</a:t>
                </a:r>
                <a:r>
                  <a:rPr lang="hu-HU" b="1" dirty="0" smtClean="0"/>
                  <a:t> </a:t>
                </a:r>
                <a:r>
                  <a:rPr lang="hu-HU" b="1" dirty="0" err="1" smtClean="0"/>
                  <a:t>from</a:t>
                </a:r>
                <a:r>
                  <a:rPr lang="hu-HU" b="1" dirty="0" smtClean="0"/>
                  <a:t> </a:t>
                </a:r>
                <a:r>
                  <a:rPr lang="hu-HU" b="1" dirty="0" err="1" smtClean="0"/>
                  <a:t>encouragement</a:t>
                </a:r>
                <a:r>
                  <a:rPr lang="hu-HU" b="1" dirty="0" smtClean="0"/>
                  <a:t>?</a:t>
                </a:r>
              </a:p>
              <a:p>
                <a:pPr marL="0" lvl="0" indent="0" fontAlgn="auto">
                  <a:buNone/>
                </a:pPr>
                <a:endParaRPr lang="hu-HU" b="1" dirty="0">
                  <a:effectLst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sz="31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31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u-HU" sz="31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hu-HU" sz="31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hu-HU" sz="3100" dirty="0"/>
                  <a:t> (</a:t>
                </a:r>
                <a:r>
                  <a:rPr lang="hu-HU" sz="3100" dirty="0" err="1"/>
                  <a:t>treatment</a:t>
                </a:r>
                <a:r>
                  <a:rPr lang="hu-HU" sz="3100" dirty="0"/>
                  <a:t>) </a:t>
                </a:r>
                <a:r>
                  <a:rPr lang="hu-HU" sz="3100" dirty="0" smtClean="0"/>
                  <a:t>has </a:t>
                </a:r>
                <a:r>
                  <a:rPr lang="hu-HU" sz="3100" dirty="0" err="1" smtClean="0"/>
                  <a:t>higher</a:t>
                </a:r>
                <a:r>
                  <a:rPr lang="hu-HU" sz="3100" dirty="0" smtClean="0"/>
                  <a:t> </a:t>
                </a:r>
                <a:r>
                  <a:rPr lang="hu-HU" sz="3100" dirty="0" err="1" smtClean="0"/>
                  <a:t>effect</a:t>
                </a:r>
                <a:r>
                  <a:rPr lang="hu-HU" sz="3100" dirty="0" smtClean="0"/>
                  <a:t> </a:t>
                </a:r>
                <a:r>
                  <a:rPr lang="hu-HU" sz="3100" dirty="0" err="1" smtClean="0"/>
                  <a:t>than</a:t>
                </a:r>
                <a:r>
                  <a:rPr lang="hu-HU" sz="31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31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31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u-HU" sz="31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hu-HU" sz="3100" b="0" i="1" smtClean="0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hu-HU" sz="3100" dirty="0" smtClean="0"/>
                  <a:t> </a:t>
                </a:r>
                <a:r>
                  <a:rPr lang="hu-HU" sz="3100" dirty="0" err="1" smtClean="0"/>
                  <a:t>if</a:t>
                </a:r>
                <a:r>
                  <a:rPr lang="hu-HU" sz="3100" dirty="0" smtClean="0"/>
                  <a:t>:</a:t>
                </a:r>
              </a:p>
              <a:p>
                <a:pPr marL="0" indent="0" algn="ctr">
                  <a:buNone/>
                </a:pPr>
                <a:r>
                  <a:rPr lang="hu-HU" sz="31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31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𝐼𝐸</m:t>
                        </m:r>
                        <m:r>
                          <a:rPr lang="hu-HU" sz="31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US" sz="31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hu-HU" sz="31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31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31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𝐼𝐸</m:t>
                        </m:r>
                        <m:r>
                          <a:rPr lang="hu-HU" sz="3100" b="0" i="1" smtClean="0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sz="31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u-HU" sz="3100" dirty="0" smtClean="0"/>
              </a:p>
              <a:p>
                <a:pPr lvl="0" fontAlgn="auto"/>
                <a:r>
                  <a:rPr lang="hu-HU" sz="3100" dirty="0" err="1" smtClean="0">
                    <a:solidFill>
                      <a:schemeClr val="tx1"/>
                    </a:solidFill>
                  </a:rPr>
                  <a:t>Potential</a:t>
                </a:r>
                <a:r>
                  <a:rPr lang="hu-HU" sz="3100" dirty="0" smtClean="0">
                    <a:solidFill>
                      <a:schemeClr val="tx1"/>
                    </a:solidFill>
                  </a:rPr>
                  <a:t> </a:t>
                </a:r>
                <a:r>
                  <a:rPr lang="hu-HU" sz="3100" dirty="0" err="1"/>
                  <a:t>c</a:t>
                </a:r>
                <a:r>
                  <a:rPr lang="hu-HU" sz="3100" dirty="0" err="1" smtClean="0">
                    <a:solidFill>
                      <a:schemeClr val="tx1"/>
                    </a:solidFill>
                  </a:rPr>
                  <a:t>hannels</a:t>
                </a:r>
                <a:r>
                  <a:rPr lang="hu-HU" sz="31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marL="914400" lvl="1" indent="-514350">
                  <a:buAutoNum type="arabicPeriod"/>
                </a:pPr>
                <a:r>
                  <a:rPr lang="hu-HU" b="1" dirty="0" err="1"/>
                  <a:t>I</a:t>
                </a:r>
                <a:r>
                  <a:rPr lang="hu-HU" b="1" dirty="0" err="1" smtClean="0"/>
                  <a:t>nfo</a:t>
                </a:r>
                <a:r>
                  <a:rPr lang="hu-HU" b="1" dirty="0" smtClean="0"/>
                  <a:t> </a:t>
                </a:r>
                <a:r>
                  <a:rPr lang="hu-HU" b="1" dirty="0" err="1" smtClean="0"/>
                  <a:t>about</a:t>
                </a:r>
                <a:r>
                  <a:rPr lang="hu-HU" b="1" dirty="0" smtClean="0"/>
                  <a:t> </a:t>
                </a:r>
                <a:r>
                  <a:rPr lang="hu-HU" b="1" dirty="0" err="1" smtClean="0"/>
                  <a:t>past</a:t>
                </a:r>
                <a:r>
                  <a:rPr lang="hu-HU" b="1" dirty="0" smtClean="0"/>
                  <a:t> vs. </a:t>
                </a:r>
                <a:r>
                  <a:rPr lang="hu-HU" b="1" dirty="0" err="1" smtClean="0"/>
                  <a:t>future</a:t>
                </a:r>
                <a:r>
                  <a:rPr lang="hu-HU" b="1" dirty="0" smtClean="0"/>
                  <a:t> performance </a:t>
                </a:r>
                <a:r>
                  <a:rPr lang="hu-HU" dirty="0" err="1" smtClean="0"/>
                  <a:t>weighted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differently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in</a:t>
                </a:r>
                <a:r>
                  <a:rPr lang="hu-HU" dirty="0" smtClean="0"/>
                  <a:t> E(S)</a:t>
                </a:r>
              </a:p>
              <a:p>
                <a:pPr marL="914400" lvl="1" indent="-514350">
                  <a:buAutoNum type="arabicPeriod"/>
                </a:pPr>
                <a:r>
                  <a:rPr lang="hu-HU" dirty="0" smtClean="0"/>
                  <a:t>The </a:t>
                </a:r>
                <a:r>
                  <a:rPr lang="hu-HU" dirty="0" err="1"/>
                  <a:t>m</a:t>
                </a:r>
                <a:r>
                  <a:rPr lang="hu-HU" dirty="0" err="1" smtClean="0"/>
                  <a:t>agnitude</a:t>
                </a:r>
                <a:r>
                  <a:rPr lang="hu-HU" dirty="0" smtClean="0"/>
                  <a:t> of </a:t>
                </a:r>
                <a:r>
                  <a:rPr lang="hu-HU" dirty="0" err="1" smtClean="0"/>
                  <a:t>treatment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differs</a:t>
                </a:r>
                <a:r>
                  <a:rPr lang="hu-HU" dirty="0" smtClean="0"/>
                  <a:t>:</a:t>
                </a:r>
              </a:p>
              <a:p>
                <a:pPr lvl="2"/>
                <a:r>
                  <a:rPr lang="en-US" dirty="0" smtClean="0"/>
                  <a:t>Praise</a:t>
                </a:r>
                <a:r>
                  <a:rPr lang="hu-HU" dirty="0"/>
                  <a:t>: </a:t>
                </a:r>
                <a:r>
                  <a:rPr lang="en-US" b="1" dirty="0" smtClean="0"/>
                  <a:t>depends </a:t>
                </a:r>
                <a:r>
                  <a:rPr lang="en-US" b="1" dirty="0"/>
                  <a:t>on performance</a:t>
                </a:r>
                <a:r>
                  <a:rPr lang="hu-HU" dirty="0"/>
                  <a:t>, </a:t>
                </a:r>
                <a:r>
                  <a:rPr lang="hu-HU" dirty="0" smtClean="0"/>
                  <a:t>more </a:t>
                </a:r>
                <a:r>
                  <a:rPr lang="hu-HU" dirty="0" err="1"/>
                  <a:t>treatment</a:t>
                </a:r>
                <a:r>
                  <a:rPr lang="hu-HU" dirty="0"/>
                  <a:t> </a:t>
                </a:r>
                <a:r>
                  <a:rPr lang="hu-HU" dirty="0" err="1"/>
                  <a:t>for</a:t>
                </a:r>
                <a:r>
                  <a:rPr lang="hu-HU" dirty="0"/>
                  <a:t> </a:t>
                </a:r>
                <a:r>
                  <a:rPr lang="hu-HU" dirty="0" err="1"/>
                  <a:t>high</a:t>
                </a:r>
                <a:r>
                  <a:rPr lang="hu-HU" dirty="0"/>
                  <a:t> </a:t>
                </a:r>
                <a:r>
                  <a:rPr lang="hu-HU" dirty="0" err="1"/>
                  <a:t>performers</a:t>
                </a:r>
                <a:endParaRPr lang="hu-HU" dirty="0"/>
              </a:p>
              <a:p>
                <a:pPr lvl="2"/>
                <a:r>
                  <a:rPr lang="en-US" dirty="0"/>
                  <a:t>Encouragement</a:t>
                </a:r>
                <a:r>
                  <a:rPr lang="hu-HU" dirty="0" smtClean="0"/>
                  <a:t>: </a:t>
                </a:r>
                <a:r>
                  <a:rPr lang="en-US" b="1" dirty="0" smtClean="0"/>
                  <a:t>independent </a:t>
                </a:r>
                <a:r>
                  <a:rPr lang="en-US" b="1" dirty="0"/>
                  <a:t>of </a:t>
                </a:r>
                <a:r>
                  <a:rPr lang="en-US" b="1" dirty="0" smtClean="0"/>
                  <a:t>performance</a:t>
                </a:r>
                <a:endParaRPr lang="hu-HU" b="1" dirty="0" smtClean="0"/>
              </a:p>
              <a:p>
                <a:pPr marL="914400" lvl="2" indent="0">
                  <a:buNone/>
                </a:pPr>
                <a:endParaRPr lang="hu-HU" b="1" dirty="0"/>
              </a:p>
              <a:p>
                <a:pPr marL="0" indent="0">
                  <a:buNone/>
                </a:pPr>
                <a:r>
                  <a:rPr lang="hu-HU" sz="3100" dirty="0" smtClean="0">
                    <a:sym typeface="Wingdings" panose="05000000000000000000" pitchFamily="2" charset="2"/>
                  </a:rPr>
                  <a:t> </a:t>
                </a:r>
                <a:r>
                  <a:rPr lang="hu-HU" sz="3100" dirty="0" err="1" smtClean="0"/>
                  <a:t>Compare</a:t>
                </a:r>
                <a:r>
                  <a:rPr lang="hu-HU" sz="3100" dirty="0" smtClean="0"/>
                  <a:t> </a:t>
                </a:r>
                <a:r>
                  <a:rPr lang="hu-HU" sz="3100" dirty="0" err="1" smtClean="0"/>
                  <a:t>treatment</a:t>
                </a:r>
                <a:r>
                  <a:rPr lang="hu-HU" sz="3100" dirty="0" smtClean="0"/>
                  <a:t> </a:t>
                </a:r>
                <a:r>
                  <a:rPr lang="hu-HU" sz="3100" dirty="0" err="1" smtClean="0"/>
                  <a:t>effect</a:t>
                </a:r>
                <a:r>
                  <a:rPr lang="hu-HU" sz="3100" dirty="0" smtClean="0"/>
                  <a:t> </a:t>
                </a:r>
                <a:r>
                  <a:rPr lang="hu-HU" sz="3100" dirty="0" err="1" smtClean="0"/>
                  <a:t>for</a:t>
                </a:r>
                <a:r>
                  <a:rPr lang="hu-HU" sz="3100" dirty="0" smtClean="0"/>
                  <a:t> </a:t>
                </a:r>
                <a:r>
                  <a:rPr lang="hu-HU" sz="3100" dirty="0" err="1" smtClean="0"/>
                  <a:t>control</a:t>
                </a:r>
                <a:r>
                  <a:rPr lang="hu-HU" sz="3100" dirty="0" smtClean="0"/>
                  <a:t> vs. </a:t>
                </a:r>
                <a:r>
                  <a:rPr lang="hu-HU" sz="3100" dirty="0" err="1" smtClean="0"/>
                  <a:t>Praise</a:t>
                </a:r>
                <a:r>
                  <a:rPr lang="hu-HU" sz="3100" dirty="0" smtClean="0"/>
                  <a:t> (+</a:t>
                </a:r>
                <a:r>
                  <a:rPr lang="hu-HU" sz="3100" dirty="0" err="1" smtClean="0"/>
                  <a:t>by</a:t>
                </a:r>
                <a:r>
                  <a:rPr lang="hu-HU" sz="3100" dirty="0" smtClean="0"/>
                  <a:t> </a:t>
                </a:r>
                <a:r>
                  <a:rPr lang="hu-HU" sz="3100" dirty="0" err="1" smtClean="0"/>
                  <a:t>gender</a:t>
                </a:r>
                <a:r>
                  <a:rPr lang="hu-HU" sz="3100" dirty="0" smtClean="0"/>
                  <a:t>)</a:t>
                </a:r>
                <a:endParaRPr lang="hu-HU" sz="3100" dirty="0"/>
              </a:p>
              <a:p>
                <a:pPr marL="914400" lvl="2" indent="0">
                  <a:buNone/>
                </a:pPr>
                <a:endParaRPr lang="hu-HU" b="1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0916" y="1196752"/>
                <a:ext cx="8748464" cy="5400600"/>
              </a:xfrm>
              <a:blipFill rotWithShape="1">
                <a:blip r:embed="rId2"/>
                <a:stretch>
                  <a:fillRect l="-1254" t="-1693" r="-55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9B4-684C-470A-BBFE-DA0D0DF2A952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135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30622"/>
            <a:ext cx="8219256" cy="562074"/>
          </a:xfrm>
        </p:spPr>
        <p:txBody>
          <a:bodyPr>
            <a:normAutofit fontScale="90000"/>
          </a:bodyPr>
          <a:lstStyle/>
          <a:p>
            <a:r>
              <a:rPr lang="hu-HU" sz="3200" dirty="0" err="1" smtClean="0"/>
              <a:t>Methodology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908720"/>
            <a:ext cx="8568952" cy="5616624"/>
          </a:xfrm>
        </p:spPr>
        <p:txBody>
          <a:bodyPr>
            <a:normAutofit fontScale="77500" lnSpcReduction="20000"/>
          </a:bodyPr>
          <a:lstStyle/>
          <a:p>
            <a:r>
              <a:rPr lang="hu-HU" b="1" dirty="0" smtClean="0"/>
              <a:t>C</a:t>
            </a:r>
            <a:r>
              <a:rPr lang="en-US" b="1" dirty="0" err="1" smtClean="0"/>
              <a:t>omputer</a:t>
            </a:r>
            <a:r>
              <a:rPr lang="en-US" b="1" dirty="0" smtClean="0"/>
              <a:t> game</a:t>
            </a:r>
            <a:r>
              <a:rPr lang="hu-HU" dirty="0" smtClean="0"/>
              <a:t> </a:t>
            </a:r>
            <a:r>
              <a:rPr lang="en-US" dirty="0" smtClean="0"/>
              <a:t>on a website</a:t>
            </a:r>
            <a:r>
              <a:rPr lang="hu-HU" dirty="0" smtClean="0"/>
              <a:t>: </a:t>
            </a:r>
          </a:p>
          <a:p>
            <a:pPr lvl="1"/>
            <a:r>
              <a:rPr lang="hu-HU" dirty="0" smtClean="0"/>
              <a:t>Data </a:t>
            </a:r>
            <a:r>
              <a:rPr lang="hu-HU" dirty="0" err="1" smtClean="0"/>
              <a:t>collection</a:t>
            </a:r>
            <a:r>
              <a:rPr lang="hu-HU" dirty="0" smtClean="0"/>
              <a:t>:</a:t>
            </a:r>
          </a:p>
          <a:p>
            <a:pPr lvl="2"/>
            <a:r>
              <a:rPr lang="en-US" sz="2600" dirty="0" smtClean="0"/>
              <a:t>selected classrooms in various countries </a:t>
            </a:r>
            <a:endParaRPr lang="hu-HU" sz="2600" i="1" dirty="0"/>
          </a:p>
          <a:p>
            <a:pPr lvl="2"/>
            <a:r>
              <a:rPr lang="en-US" sz="2600" dirty="0" smtClean="0"/>
              <a:t>online users</a:t>
            </a:r>
            <a:endParaRPr lang="hu-HU" sz="2600" dirty="0" smtClean="0"/>
          </a:p>
          <a:p>
            <a:pPr lvl="1"/>
            <a:r>
              <a:rPr lang="hu-HU" dirty="0" err="1"/>
              <a:t>s</a:t>
            </a:r>
            <a:r>
              <a:rPr lang="hu-HU" dirty="0" err="1" smtClean="0"/>
              <a:t>imple</a:t>
            </a:r>
            <a:r>
              <a:rPr lang="hu-HU" dirty="0" smtClean="0"/>
              <a:t> game, </a:t>
            </a:r>
            <a:r>
              <a:rPr lang="hu-HU" dirty="0" err="1" smtClean="0"/>
              <a:t>requires</a:t>
            </a:r>
            <a:r>
              <a:rPr lang="hu-HU" dirty="0" smtClean="0"/>
              <a:t> </a:t>
            </a:r>
            <a:r>
              <a:rPr lang="hu-HU" dirty="0" err="1" smtClean="0"/>
              <a:t>concentration</a:t>
            </a:r>
            <a:r>
              <a:rPr lang="hu-HU" dirty="0" smtClean="0"/>
              <a:t> and </a:t>
            </a:r>
            <a:r>
              <a:rPr lang="hu-HU" dirty="0" err="1" smtClean="0"/>
              <a:t>effort</a:t>
            </a:r>
            <a:endParaRPr lang="hu-HU" dirty="0" smtClean="0"/>
          </a:p>
          <a:p>
            <a:pPr marL="457200" lvl="1" indent="0">
              <a:buNone/>
            </a:pPr>
            <a:endParaRPr lang="hu-HU" dirty="0" smtClean="0"/>
          </a:p>
          <a:p>
            <a:r>
              <a:rPr lang="hu-HU" b="1" dirty="0" err="1" smtClean="0"/>
              <a:t>Randomized</a:t>
            </a:r>
            <a:r>
              <a:rPr lang="hu-HU" b="1" dirty="0" smtClean="0"/>
              <a:t> </a:t>
            </a:r>
            <a:r>
              <a:rPr lang="hu-HU" b="1" dirty="0" err="1" smtClean="0"/>
              <a:t>treatment</a:t>
            </a:r>
            <a:r>
              <a:rPr lang="hu-HU" dirty="0" smtClean="0"/>
              <a:t>:</a:t>
            </a:r>
          </a:p>
          <a:p>
            <a:pPr lvl="1"/>
            <a:r>
              <a:rPr lang="en-US" dirty="0" smtClean="0"/>
              <a:t>Control</a:t>
            </a:r>
            <a:r>
              <a:rPr lang="hu-HU" dirty="0" smtClean="0"/>
              <a:t> (</a:t>
            </a:r>
            <a:r>
              <a:rPr lang="hu-HU" dirty="0" err="1" smtClean="0"/>
              <a:t>Praise</a:t>
            </a:r>
            <a:r>
              <a:rPr lang="hu-HU" dirty="0" smtClean="0"/>
              <a:t>)</a:t>
            </a:r>
            <a:r>
              <a:rPr lang="en-US" dirty="0" smtClean="0"/>
              <a:t>: </a:t>
            </a:r>
            <a:r>
              <a:rPr lang="en-US" dirty="0"/>
              <a:t>Performance </a:t>
            </a:r>
            <a:r>
              <a:rPr lang="en-US" dirty="0" smtClean="0"/>
              <a:t>feedback</a:t>
            </a:r>
            <a:r>
              <a:rPr lang="hu-HU" dirty="0" smtClean="0"/>
              <a:t> (</a:t>
            </a:r>
            <a:r>
              <a:rPr lang="hu-HU" dirty="0" err="1" smtClean="0"/>
              <a:t>level</a:t>
            </a:r>
            <a:r>
              <a:rPr lang="hu-HU" dirty="0" smtClean="0"/>
              <a:t>)</a:t>
            </a:r>
            <a:endParaRPr lang="en-US" dirty="0"/>
          </a:p>
          <a:p>
            <a:pPr lvl="1"/>
            <a:r>
              <a:rPr lang="en-US" dirty="0"/>
              <a:t>Control</a:t>
            </a:r>
            <a:r>
              <a:rPr lang="hu-HU" dirty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Encour</a:t>
            </a:r>
            <a:r>
              <a:rPr lang="hu-HU" dirty="0" smtClean="0"/>
              <a:t>.)</a:t>
            </a:r>
            <a:r>
              <a:rPr lang="en-US" dirty="0"/>
              <a:t>: Performance </a:t>
            </a:r>
            <a:r>
              <a:rPr lang="en-US" dirty="0" smtClean="0"/>
              <a:t>feedback</a:t>
            </a:r>
            <a:r>
              <a:rPr lang="hu-HU" dirty="0" smtClean="0"/>
              <a:t> (</a:t>
            </a:r>
            <a:r>
              <a:rPr lang="hu-HU" dirty="0" err="1" smtClean="0"/>
              <a:t>score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Praise</a:t>
            </a:r>
            <a:r>
              <a:rPr lang="en-US" dirty="0" smtClean="0"/>
              <a:t>: </a:t>
            </a:r>
            <a:r>
              <a:rPr lang="en-US" dirty="0"/>
              <a:t>Performance f</a:t>
            </a:r>
            <a:r>
              <a:rPr lang="hu-HU" dirty="0"/>
              <a:t>e</a:t>
            </a:r>
            <a:r>
              <a:rPr lang="en-US" dirty="0" err="1"/>
              <a:t>edback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hu-HU" dirty="0" err="1" smtClean="0"/>
              <a:t>level</a:t>
            </a:r>
            <a:r>
              <a:rPr lang="en-US" dirty="0" smtClean="0"/>
              <a:t>) </a:t>
            </a:r>
            <a:r>
              <a:rPr lang="en-US" dirty="0"/>
              <a:t>+ Praise </a:t>
            </a:r>
          </a:p>
          <a:p>
            <a:pPr lvl="1"/>
            <a:r>
              <a:rPr lang="hu-HU" dirty="0" err="1" smtClean="0"/>
              <a:t>Encouragement</a:t>
            </a:r>
            <a:r>
              <a:rPr lang="en-US" dirty="0" smtClean="0"/>
              <a:t>: </a:t>
            </a:r>
            <a:r>
              <a:rPr lang="en-US" dirty="0"/>
              <a:t>Performance </a:t>
            </a:r>
            <a:r>
              <a:rPr lang="en-US" dirty="0" err="1"/>
              <a:t>fe</a:t>
            </a:r>
            <a:r>
              <a:rPr lang="hu-HU" dirty="0"/>
              <a:t>e</a:t>
            </a:r>
            <a:r>
              <a:rPr lang="en-US" dirty="0" err="1"/>
              <a:t>dback</a:t>
            </a:r>
            <a:r>
              <a:rPr lang="en-US" dirty="0"/>
              <a:t> (score) + Encouragement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err="1" smtClean="0"/>
              <a:t>Players</a:t>
            </a:r>
            <a:r>
              <a:rPr lang="hu-HU" dirty="0" smtClean="0"/>
              <a:t> </a:t>
            </a:r>
            <a:r>
              <a:rPr lang="hu-HU" dirty="0" err="1" smtClean="0"/>
              <a:t>receive</a:t>
            </a:r>
            <a:r>
              <a:rPr lang="hu-HU" dirty="0" smtClean="0"/>
              <a:t> </a:t>
            </a:r>
            <a:r>
              <a:rPr lang="hu-HU" b="1" dirty="0" err="1"/>
              <a:t>s</a:t>
            </a:r>
            <a:r>
              <a:rPr lang="hu-HU" b="1" dirty="0" err="1" smtClean="0"/>
              <a:t>ame</a:t>
            </a:r>
            <a:r>
              <a:rPr lang="hu-HU" b="1" dirty="0" smtClean="0"/>
              <a:t> </a:t>
            </a:r>
            <a:r>
              <a:rPr lang="hu-HU" b="1" dirty="0" err="1" smtClean="0"/>
              <a:t>feedback</a:t>
            </a:r>
            <a:r>
              <a:rPr lang="hu-HU" b="1" dirty="0" smtClean="0"/>
              <a:t> </a:t>
            </a:r>
            <a:r>
              <a:rPr lang="hu-HU" b="1" dirty="0" err="1" smtClean="0"/>
              <a:t>if</a:t>
            </a:r>
            <a:r>
              <a:rPr lang="hu-HU" b="1" dirty="0" smtClean="0"/>
              <a:t> play again</a:t>
            </a:r>
            <a:r>
              <a:rPr lang="hu-HU" dirty="0" smtClean="0"/>
              <a:t> </a:t>
            </a:r>
            <a:r>
              <a:rPr lang="hu-HU" dirty="0" err="1" smtClean="0"/>
              <a:t>within</a:t>
            </a:r>
            <a:r>
              <a:rPr lang="hu-HU" dirty="0" smtClean="0"/>
              <a:t> </a:t>
            </a:r>
            <a:r>
              <a:rPr lang="hu-HU" dirty="0" err="1" smtClean="0"/>
              <a:t>sessions</a:t>
            </a:r>
            <a:endParaRPr lang="hu-HU" dirty="0" smtClean="0"/>
          </a:p>
          <a:p>
            <a:pPr lvl="1"/>
            <a:r>
              <a:rPr lang="hu-HU" dirty="0" err="1" smtClean="0"/>
              <a:t>but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between</a:t>
            </a:r>
            <a:r>
              <a:rPr lang="hu-HU" dirty="0" smtClean="0"/>
              <a:t> </a:t>
            </a:r>
            <a:r>
              <a:rPr lang="hu-HU" dirty="0" err="1" smtClean="0"/>
              <a:t>sessions</a:t>
            </a:r>
            <a:endParaRPr lang="hu-HU" dirty="0" smtClean="0"/>
          </a:p>
          <a:p>
            <a:pPr lvl="1"/>
            <a:r>
              <a:rPr lang="hu-HU" dirty="0" err="1" smtClean="0"/>
              <a:t>Longer</a:t>
            </a:r>
            <a:r>
              <a:rPr lang="hu-HU" dirty="0" smtClean="0"/>
              <a:t> </a:t>
            </a:r>
            <a:r>
              <a:rPr lang="hu-HU" dirty="0" err="1" smtClean="0"/>
              <a:t>run</a:t>
            </a:r>
            <a:r>
              <a:rPr lang="hu-HU" dirty="0" smtClean="0"/>
              <a:t> </a:t>
            </a:r>
            <a:r>
              <a:rPr lang="hu-HU" dirty="0" err="1" smtClean="0"/>
              <a:t>effects</a:t>
            </a:r>
            <a:endParaRPr lang="hu-HU" dirty="0" smtClean="0"/>
          </a:p>
          <a:p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track</a:t>
            </a:r>
            <a:r>
              <a:rPr lang="hu-HU" dirty="0" smtClean="0"/>
              <a:t> </a:t>
            </a:r>
            <a:r>
              <a:rPr lang="hu-HU" dirty="0" err="1" smtClean="0"/>
              <a:t>individuals</a:t>
            </a:r>
            <a:r>
              <a:rPr lang="hu-HU" dirty="0" smtClean="0"/>
              <a:t>/</a:t>
            </a:r>
            <a:r>
              <a:rPr lang="hu-HU" dirty="0" err="1" smtClean="0"/>
              <a:t>sessions</a:t>
            </a:r>
            <a:r>
              <a:rPr lang="hu-HU" dirty="0" smtClean="0"/>
              <a:t> </a:t>
            </a:r>
            <a:r>
              <a:rPr lang="hu-HU" dirty="0" err="1" smtClean="0"/>
              <a:t>well</a:t>
            </a:r>
            <a:r>
              <a:rPr lang="hu-HU" dirty="0"/>
              <a:t>:</a:t>
            </a:r>
            <a:r>
              <a:rPr lang="hu-HU" dirty="0" smtClean="0"/>
              <a:t> </a:t>
            </a:r>
            <a:r>
              <a:rPr lang="hu-HU" b="1" dirty="0" err="1" smtClean="0"/>
              <a:t>subsample</a:t>
            </a:r>
            <a:r>
              <a:rPr lang="hu-HU" b="1" dirty="0" smtClean="0"/>
              <a:t> </a:t>
            </a:r>
            <a:r>
              <a:rPr lang="hu-HU" b="1" dirty="0" err="1" smtClean="0"/>
              <a:t>analyses</a:t>
            </a:r>
            <a:endParaRPr lang="hu-HU" b="1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9B4-684C-470A-BBFE-DA0D0DF2A952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84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157592" cy="57606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The </a:t>
            </a:r>
            <a:r>
              <a:rPr lang="hu-HU" dirty="0" err="1" smtClean="0"/>
              <a:t>Shape</a:t>
            </a:r>
            <a:r>
              <a:rPr lang="hu-HU" dirty="0" smtClean="0"/>
              <a:t> Game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9B4-684C-470A-BBFE-DA0D0DF2A952}" type="slidenum">
              <a:rPr lang="hu-HU" smtClean="0"/>
              <a:t>17</a:t>
            </a:fld>
            <a:endParaRPr lang="hu-H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4" y="1124744"/>
            <a:ext cx="904351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157" y="1124744"/>
            <a:ext cx="9030709" cy="504056"/>
          </a:xfr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000" u="sng" dirty="0">
                <a:hlinkClick r:id="rId3"/>
              </a:rPr>
              <a:t>https://experimental-games.herokuapp.com/#12112016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80218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9B4-684C-470A-BBFE-DA0D0DF2A952}" type="slidenum">
              <a:rPr lang="hu-HU" smtClean="0"/>
              <a:t>18</a:t>
            </a:fld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487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289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9B4-684C-470A-BBFE-DA0D0DF2A952}" type="slidenum">
              <a:rPr lang="hu-HU" smtClean="0"/>
              <a:t>19</a:t>
            </a:fld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6711"/>
            <a:ext cx="9151016" cy="488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454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26444"/>
            <a:ext cx="8496944" cy="620688"/>
          </a:xfrm>
        </p:spPr>
        <p:txBody>
          <a:bodyPr>
            <a:normAutofit fontScale="90000"/>
          </a:bodyPr>
          <a:lstStyle/>
          <a:p>
            <a:r>
              <a:rPr lang="hu-HU" sz="3600" dirty="0" err="1" smtClean="0"/>
              <a:t>Overview</a:t>
            </a:r>
            <a:r>
              <a:rPr lang="hu-HU" sz="3600" dirty="0" smtClean="0"/>
              <a:t> 1.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96752"/>
            <a:ext cx="8208912" cy="50405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Does the effect of </a:t>
            </a:r>
            <a:r>
              <a:rPr lang="hu-HU" sz="2800" b="1" u="sng" dirty="0" err="1" smtClean="0"/>
              <a:t>subjective</a:t>
            </a:r>
            <a:r>
              <a:rPr lang="hu-HU" sz="2800" b="1" u="sng" dirty="0" smtClean="0"/>
              <a:t> </a:t>
            </a:r>
            <a:r>
              <a:rPr lang="hu-HU" sz="2800" b="1" u="sng" dirty="0" err="1" smtClean="0"/>
              <a:t>feedback</a:t>
            </a:r>
            <a:r>
              <a:rPr lang="en-US" sz="2800" b="1" u="sng" dirty="0" smtClean="0"/>
              <a:t> </a:t>
            </a:r>
            <a:r>
              <a:rPr lang="en-US" sz="2800" b="1" dirty="0" smtClean="0"/>
              <a:t>on performance differ by gender?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u="sng" dirty="0" smtClean="0"/>
              <a:t>Types of supervisory (teacher, boss) feedback</a:t>
            </a:r>
            <a:endParaRPr lang="en-US" sz="2800" dirty="0" smtClean="0"/>
          </a:p>
          <a:p>
            <a:pPr lvl="1"/>
            <a:r>
              <a:rPr lang="en-US" sz="2400" b="1" dirty="0" smtClean="0"/>
              <a:t>Performance feedback</a:t>
            </a:r>
            <a:r>
              <a:rPr lang="en-US" sz="2400" dirty="0" smtClean="0"/>
              <a:t>: info about performance</a:t>
            </a:r>
          </a:p>
          <a:p>
            <a:pPr lvl="2"/>
            <a:r>
              <a:rPr lang="en-US" sz="2000" dirty="0" smtClean="0"/>
              <a:t>„You scored 67 points.”</a:t>
            </a:r>
          </a:p>
          <a:p>
            <a:pPr lvl="1"/>
            <a:r>
              <a:rPr lang="en-US" sz="2400" b="1" dirty="0" smtClean="0"/>
              <a:t>Praise</a:t>
            </a:r>
            <a:r>
              <a:rPr lang="en-US" sz="2400" dirty="0" smtClean="0"/>
              <a:t>: info about performance + the environment’s valuation of it</a:t>
            </a:r>
          </a:p>
          <a:p>
            <a:pPr lvl="2"/>
            <a:r>
              <a:rPr lang="en-US" sz="2000" dirty="0" smtClean="0"/>
              <a:t>„67 points, good job!”</a:t>
            </a:r>
          </a:p>
          <a:p>
            <a:pPr lvl="1"/>
            <a:r>
              <a:rPr lang="en-US" sz="2400" b="1" dirty="0" smtClean="0"/>
              <a:t>Encouragement</a:t>
            </a:r>
            <a:r>
              <a:rPr lang="en-US" sz="2400" dirty="0" smtClean="0"/>
              <a:t>: info about environment’s expectation of future performance</a:t>
            </a:r>
          </a:p>
          <a:p>
            <a:pPr lvl="2"/>
            <a:r>
              <a:rPr lang="en-US" sz="2000" dirty="0" smtClean="0"/>
              <a:t>„You can do it.”</a:t>
            </a:r>
            <a:endParaRPr lang="hu-HU" sz="2000" dirty="0" smtClean="0"/>
          </a:p>
          <a:p>
            <a:pPr marL="914400" lvl="2" indent="0">
              <a:buNone/>
            </a:pPr>
            <a:endParaRPr lang="en-US" sz="2000" dirty="0" smtClean="0"/>
          </a:p>
          <a:p>
            <a:r>
              <a:rPr lang="en-US" sz="2800" u="sng" dirty="0" smtClean="0"/>
              <a:t>Model</a:t>
            </a:r>
            <a:r>
              <a:rPr lang="en-US" sz="2800" dirty="0" smtClean="0"/>
              <a:t>: individual’s choice of effort in a given task </a:t>
            </a:r>
          </a:p>
          <a:p>
            <a:pPr lvl="1"/>
            <a:r>
              <a:rPr lang="en-US" sz="2400" dirty="0" smtClean="0"/>
              <a:t>Expected benefit – expected cost</a:t>
            </a:r>
          </a:p>
          <a:p>
            <a:pPr lvl="1"/>
            <a:r>
              <a:rPr lang="hu-HU" sz="2400" b="1" dirty="0"/>
              <a:t>D</a:t>
            </a:r>
            <a:r>
              <a:rPr lang="en-US" sz="2400" b="1" dirty="0" err="1" smtClean="0"/>
              <a:t>ifferential</a:t>
            </a:r>
            <a:r>
              <a:rPr lang="en-US" sz="2400" b="1" dirty="0" smtClean="0"/>
              <a:t> impact </a:t>
            </a:r>
            <a:r>
              <a:rPr lang="hu-HU" sz="2400" b="1" dirty="0" smtClean="0"/>
              <a:t>of</a:t>
            </a:r>
            <a:r>
              <a:rPr lang="en-US" sz="2400" b="1" dirty="0" smtClean="0"/>
              <a:t> feedback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types</a:t>
            </a:r>
            <a:r>
              <a:rPr lang="hu-HU" sz="2400" b="1" dirty="0" smtClean="0"/>
              <a:t> </a:t>
            </a:r>
            <a:r>
              <a:rPr lang="hu-HU" sz="2400" b="1" dirty="0" err="1"/>
              <a:t>by</a:t>
            </a:r>
            <a:r>
              <a:rPr lang="hu-HU" sz="2400" b="1" dirty="0"/>
              <a:t> </a:t>
            </a:r>
            <a:r>
              <a:rPr lang="hu-HU" sz="2400" b="1" dirty="0" err="1"/>
              <a:t>personality</a:t>
            </a:r>
            <a:r>
              <a:rPr lang="hu-HU" sz="2400" b="1" dirty="0"/>
              <a:t> </a:t>
            </a:r>
            <a:r>
              <a:rPr lang="hu-HU" sz="2400" b="1" dirty="0" smtClean="0"/>
              <a:t>and </a:t>
            </a:r>
            <a:r>
              <a:rPr lang="hu-HU" sz="2400" b="1" dirty="0" err="1" smtClean="0"/>
              <a:t>gender</a:t>
            </a:r>
            <a:endParaRPr lang="hu-HU" sz="2400" b="1" dirty="0" smtClean="0"/>
          </a:p>
          <a:p>
            <a:pPr lvl="2"/>
            <a:r>
              <a:rPr lang="hu-HU" sz="2000" b="1" dirty="0" err="1" smtClean="0"/>
              <a:t>Self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confidence</a:t>
            </a:r>
            <a:endParaRPr lang="hu-HU" sz="2000" b="1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9B4-684C-470A-BBFE-DA0D0DF2A952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2295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9B4-684C-470A-BBFE-DA0D0DF2A952}" type="slidenum">
              <a:rPr lang="hu-HU" smtClean="0"/>
              <a:t>20</a:t>
            </a:fld>
            <a:endParaRPr lang="hu-H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2" y="692696"/>
            <a:ext cx="904351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9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9B4-684C-470A-BBFE-DA0D0DF2A952}" type="slidenum">
              <a:rPr lang="hu-HU" smtClean="0"/>
              <a:t>21</a:t>
            </a:fld>
            <a:endParaRPr lang="hu-H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3"/>
            <a:ext cx="9144000" cy="557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207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490066"/>
          </a:xfrm>
        </p:spPr>
        <p:txBody>
          <a:bodyPr>
            <a:normAutofit fontScale="90000"/>
          </a:bodyPr>
          <a:lstStyle/>
          <a:p>
            <a:r>
              <a:rPr lang="hu-HU" sz="3200" dirty="0" err="1" smtClean="0"/>
              <a:t>Feedback</a:t>
            </a:r>
            <a:r>
              <a:rPr lang="hu-HU" sz="3200" dirty="0" smtClean="0"/>
              <a:t> </a:t>
            </a:r>
            <a:r>
              <a:rPr lang="hu-HU" sz="3200" dirty="0" err="1" smtClean="0"/>
              <a:t>Specifications</a:t>
            </a:r>
            <a:endParaRPr lang="hu-HU" sz="32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9B4-684C-470A-BBFE-DA0D0DF2A952}" type="slidenum">
              <a:rPr lang="hu-HU" smtClean="0"/>
              <a:t>22</a:t>
            </a:fld>
            <a:endParaRPr lang="hu-H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3396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49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87574"/>
            <a:ext cx="8351320" cy="67713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Data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5446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b="1" dirty="0" smtClean="0"/>
              <a:t>Rich </a:t>
            </a:r>
            <a:r>
              <a:rPr lang="hu-HU" b="1" dirty="0" err="1" smtClean="0"/>
              <a:t>data</a:t>
            </a:r>
            <a:r>
              <a:rPr lang="hu-HU" dirty="0" smtClean="0"/>
              <a:t>: </a:t>
            </a:r>
            <a:r>
              <a:rPr lang="hu-HU" dirty="0" err="1" smtClean="0"/>
              <a:t>every</a:t>
            </a:r>
            <a:r>
              <a:rPr lang="hu-HU" dirty="0" smtClean="0"/>
              <a:t> </a:t>
            </a:r>
            <a:r>
              <a:rPr lang="hu-HU" dirty="0" err="1" smtClean="0"/>
              <a:t>event</a:t>
            </a:r>
            <a:r>
              <a:rPr lang="hu-HU" dirty="0" smtClean="0"/>
              <a:t> (</a:t>
            </a:r>
            <a:r>
              <a:rPr lang="hu-HU" dirty="0" err="1" smtClean="0"/>
              <a:t>click</a:t>
            </a:r>
            <a:r>
              <a:rPr lang="hu-HU" dirty="0" smtClean="0"/>
              <a:t>/</a:t>
            </a:r>
            <a:r>
              <a:rPr lang="hu-HU" dirty="0" err="1" smtClean="0"/>
              <a:t>treatment</a:t>
            </a:r>
            <a:r>
              <a:rPr lang="hu-HU" dirty="0" smtClean="0"/>
              <a:t>), </a:t>
            </a:r>
            <a:r>
              <a:rPr lang="hu-HU" dirty="0" err="1" smtClean="0"/>
              <a:t>exact</a:t>
            </a:r>
            <a:r>
              <a:rPr lang="hu-HU" dirty="0" smtClean="0"/>
              <a:t> </a:t>
            </a:r>
            <a:r>
              <a:rPr lang="hu-HU" dirty="0" err="1" smtClean="0"/>
              <a:t>time</a:t>
            </a:r>
            <a:r>
              <a:rPr lang="hu-HU" dirty="0" smtClean="0"/>
              <a:t> (1000th </a:t>
            </a:r>
            <a:r>
              <a:rPr lang="hu-HU" dirty="0" err="1" smtClean="0"/>
              <a:t>second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b="1" dirty="0" err="1" smtClean="0"/>
              <a:t>Outcome</a:t>
            </a:r>
            <a:r>
              <a:rPr lang="hu-HU" b="1" dirty="0" smtClean="0"/>
              <a:t> </a:t>
            </a:r>
            <a:r>
              <a:rPr lang="hu-HU" b="1" dirty="0" err="1" smtClean="0"/>
              <a:t>measures</a:t>
            </a:r>
            <a:r>
              <a:rPr lang="hu-HU" b="1" dirty="0" smtClean="0"/>
              <a:t>:</a:t>
            </a:r>
          </a:p>
          <a:p>
            <a:pPr lvl="1"/>
            <a:r>
              <a:rPr lang="hu-HU" dirty="0" err="1" smtClean="0"/>
              <a:t>Effort</a:t>
            </a:r>
            <a:r>
              <a:rPr lang="hu-HU" dirty="0" smtClean="0"/>
              <a:t> (</a:t>
            </a:r>
            <a:r>
              <a:rPr lang="hu-HU" dirty="0" err="1" smtClean="0"/>
              <a:t>number</a:t>
            </a:r>
            <a:r>
              <a:rPr lang="hu-HU" dirty="0" smtClean="0"/>
              <a:t> of </a:t>
            </a:r>
            <a:r>
              <a:rPr lang="hu-HU" dirty="0" err="1" smtClean="0"/>
              <a:t>clicks</a:t>
            </a:r>
            <a:r>
              <a:rPr lang="hu-HU" dirty="0" smtClean="0"/>
              <a:t> /</a:t>
            </a:r>
            <a:r>
              <a:rPr lang="hu-HU" dirty="0" err="1" smtClean="0"/>
              <a:t>whether</a:t>
            </a:r>
            <a:r>
              <a:rPr lang="hu-HU" dirty="0" smtClean="0"/>
              <a:t> </a:t>
            </a:r>
            <a:r>
              <a:rPr lang="hu-HU" dirty="0" err="1" smtClean="0"/>
              <a:t>plays</a:t>
            </a:r>
            <a:r>
              <a:rPr lang="hu-HU" dirty="0" smtClean="0"/>
              <a:t> again)</a:t>
            </a:r>
          </a:p>
          <a:p>
            <a:pPr lvl="1"/>
            <a:r>
              <a:rPr lang="hu-HU" dirty="0" smtClean="0"/>
              <a:t>Performance (</a:t>
            </a:r>
            <a:r>
              <a:rPr lang="hu-HU" dirty="0" err="1" smtClean="0"/>
              <a:t>score</a:t>
            </a:r>
            <a:r>
              <a:rPr lang="hu-HU" dirty="0" smtClean="0"/>
              <a:t> overall/over </a:t>
            </a:r>
            <a:r>
              <a:rPr lang="hu-HU" dirty="0" err="1" smtClean="0"/>
              <a:t>time</a:t>
            </a:r>
            <a:r>
              <a:rPr lang="hu-HU" dirty="0" smtClean="0"/>
              <a:t>)</a:t>
            </a:r>
          </a:p>
          <a:p>
            <a:r>
              <a:rPr lang="hu-HU" b="1" dirty="0" err="1" smtClean="0"/>
              <a:t>Identifiers</a:t>
            </a:r>
            <a:r>
              <a:rPr lang="hu-HU" dirty="0" smtClean="0"/>
              <a:t>: </a:t>
            </a:r>
            <a:r>
              <a:rPr lang="hu-HU" dirty="0" err="1" smtClean="0"/>
              <a:t>track</a:t>
            </a:r>
            <a:r>
              <a:rPr lang="hu-HU" dirty="0" smtClean="0"/>
              <a:t> game/session/</a:t>
            </a:r>
            <a:r>
              <a:rPr lang="hu-HU" dirty="0" err="1" smtClean="0"/>
              <a:t>player</a:t>
            </a:r>
            <a:endParaRPr lang="hu-HU" dirty="0" smtClean="0"/>
          </a:p>
          <a:p>
            <a:pPr lvl="1"/>
            <a:r>
              <a:rPr lang="hu-HU" dirty="0" err="1" smtClean="0"/>
              <a:t>Tracking</a:t>
            </a:r>
            <a:r>
              <a:rPr lang="hu-HU" dirty="0" smtClean="0"/>
              <a:t> </a:t>
            </a:r>
            <a:r>
              <a:rPr lang="hu-HU" dirty="0" err="1" smtClean="0"/>
              <a:t>token</a:t>
            </a:r>
            <a:r>
              <a:rPr lang="hu-HU" dirty="0" smtClean="0"/>
              <a:t>, IP </a:t>
            </a:r>
            <a:r>
              <a:rPr lang="hu-HU" dirty="0" err="1" smtClean="0"/>
              <a:t>address</a:t>
            </a:r>
            <a:r>
              <a:rPr lang="hu-HU" dirty="0" smtClean="0"/>
              <a:t>, </a:t>
            </a:r>
            <a:r>
              <a:rPr lang="hu-HU" dirty="0" err="1" smtClean="0"/>
              <a:t>url</a:t>
            </a:r>
            <a:r>
              <a:rPr lang="hu-HU" dirty="0" smtClean="0"/>
              <a:t> </a:t>
            </a:r>
            <a:r>
              <a:rPr lang="hu-HU" dirty="0" err="1" smtClean="0"/>
              <a:t>slug</a:t>
            </a:r>
            <a:r>
              <a:rPr lang="hu-HU" dirty="0" smtClean="0"/>
              <a:t>, </a:t>
            </a:r>
            <a:r>
              <a:rPr lang="hu-HU" dirty="0" err="1" smtClean="0"/>
              <a:t>nickname</a:t>
            </a:r>
            <a:endParaRPr lang="hu-HU" dirty="0" smtClean="0"/>
          </a:p>
          <a:p>
            <a:r>
              <a:rPr lang="hu-HU" b="1" dirty="0" err="1" smtClean="0"/>
              <a:t>Survey</a:t>
            </a:r>
            <a:r>
              <a:rPr lang="hu-HU" dirty="0" smtClean="0"/>
              <a:t>:</a:t>
            </a:r>
            <a:endParaRPr lang="hu-HU" dirty="0"/>
          </a:p>
          <a:p>
            <a:pPr lvl="1"/>
            <a:r>
              <a:rPr lang="hu-HU" dirty="0" err="1" smtClean="0"/>
              <a:t>Gender</a:t>
            </a:r>
            <a:r>
              <a:rPr lang="hu-HU" dirty="0" smtClean="0"/>
              <a:t>, </a:t>
            </a:r>
            <a:r>
              <a:rPr lang="hu-HU" dirty="0" err="1" smtClean="0"/>
              <a:t>age</a:t>
            </a:r>
            <a:r>
              <a:rPr lang="hu-HU" dirty="0" smtClean="0"/>
              <a:t>, </a:t>
            </a:r>
            <a:r>
              <a:rPr lang="hu-HU" dirty="0" err="1" smtClean="0"/>
              <a:t>location</a:t>
            </a:r>
            <a:endParaRPr lang="hu-HU" dirty="0" smtClean="0"/>
          </a:p>
          <a:p>
            <a:pPr lvl="1"/>
            <a:r>
              <a:rPr lang="hu-HU" dirty="0" err="1"/>
              <a:t>W</a:t>
            </a:r>
            <a:r>
              <a:rPr lang="hu-HU" dirty="0" err="1" smtClean="0"/>
              <a:t>hether</a:t>
            </a:r>
            <a:r>
              <a:rPr lang="hu-HU" dirty="0" smtClean="0"/>
              <a:t> </a:t>
            </a:r>
            <a:r>
              <a:rPr lang="hu-HU" dirty="0" err="1" smtClean="0"/>
              <a:t>player</a:t>
            </a:r>
            <a:r>
              <a:rPr lang="hu-HU" dirty="0" smtClean="0"/>
              <a:t> has played </a:t>
            </a:r>
            <a:r>
              <a:rPr lang="hu-HU" dirty="0" err="1" smtClean="0"/>
              <a:t>before</a:t>
            </a:r>
            <a:endParaRPr lang="hu-HU" dirty="0" smtClean="0"/>
          </a:p>
          <a:p>
            <a:pPr lvl="1"/>
            <a:r>
              <a:rPr lang="hu-HU" dirty="0" err="1" smtClean="0"/>
              <a:t>Whether</a:t>
            </a:r>
            <a:r>
              <a:rPr lang="hu-HU" dirty="0" smtClean="0"/>
              <a:t> </a:t>
            </a:r>
            <a:r>
              <a:rPr lang="hu-HU" dirty="0" err="1" smtClean="0"/>
              <a:t>player</a:t>
            </a:r>
            <a:r>
              <a:rPr lang="hu-HU" dirty="0" smtClean="0"/>
              <a:t> </a:t>
            </a:r>
            <a:r>
              <a:rPr lang="hu-HU" dirty="0" err="1" smtClean="0"/>
              <a:t>plays</a:t>
            </a:r>
            <a:r>
              <a:rPr lang="hu-HU" dirty="0" smtClean="0"/>
              <a:t> </a:t>
            </a:r>
            <a:r>
              <a:rPr lang="hu-HU" dirty="0" err="1" smtClean="0"/>
              <a:t>games</a:t>
            </a:r>
            <a:r>
              <a:rPr lang="hu-HU" dirty="0" smtClean="0"/>
              <a:t> </a:t>
            </a:r>
            <a:r>
              <a:rPr lang="hu-HU" dirty="0" err="1" smtClean="0"/>
              <a:t>often</a:t>
            </a:r>
            <a:endParaRPr lang="hu-HU" dirty="0" smtClean="0"/>
          </a:p>
          <a:p>
            <a:pPr lvl="1"/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good</a:t>
            </a:r>
            <a:r>
              <a:rPr lang="hu-HU" dirty="0" smtClean="0"/>
              <a:t> </a:t>
            </a:r>
            <a:r>
              <a:rPr lang="hu-HU" dirty="0" err="1" smtClean="0"/>
              <a:t>player</a:t>
            </a:r>
            <a:r>
              <a:rPr lang="hu-HU" dirty="0" smtClean="0"/>
              <a:t> </a:t>
            </a:r>
            <a:r>
              <a:rPr lang="hu-HU" dirty="0" err="1" smtClean="0"/>
              <a:t>considers</a:t>
            </a:r>
            <a:r>
              <a:rPr lang="hu-HU" dirty="0" smtClean="0"/>
              <a:t> </a:t>
            </a:r>
            <a:r>
              <a:rPr lang="hu-HU" dirty="0" err="1" smtClean="0"/>
              <a:t>him</a:t>
            </a:r>
            <a:r>
              <a:rPr lang="hu-HU" dirty="0" smtClean="0"/>
              <a:t>/</a:t>
            </a:r>
            <a:r>
              <a:rPr lang="hu-HU" dirty="0" err="1" smtClean="0"/>
              <a:t>herself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be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playing</a:t>
            </a:r>
            <a:r>
              <a:rPr lang="hu-HU" dirty="0" smtClean="0"/>
              <a:t> </a:t>
            </a:r>
            <a:r>
              <a:rPr lang="hu-HU" dirty="0" err="1" smtClean="0"/>
              <a:t>games</a:t>
            </a:r>
            <a:endParaRPr lang="hu-HU" dirty="0" smtClean="0"/>
          </a:p>
          <a:p>
            <a:pPr lvl="1"/>
            <a:r>
              <a:rPr lang="hu-HU" dirty="0" err="1" smtClean="0"/>
              <a:t>Automatic</a:t>
            </a:r>
            <a:r>
              <a:rPr lang="hu-HU" dirty="0" smtClean="0"/>
              <a:t>: </a:t>
            </a:r>
            <a:r>
              <a:rPr lang="hu-HU" dirty="0" err="1"/>
              <a:t>t</a:t>
            </a:r>
            <a:r>
              <a:rPr lang="hu-HU" dirty="0" err="1" smtClean="0"/>
              <a:t>ouchscreen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endParaRPr lang="hu-HU" dirty="0" smtClean="0"/>
          </a:p>
          <a:p>
            <a:r>
              <a:rPr lang="hu-HU" b="1" dirty="0" err="1" smtClean="0"/>
              <a:t>Samples</a:t>
            </a:r>
            <a:r>
              <a:rPr lang="hu-HU" dirty="0" smtClean="0"/>
              <a:t>: </a:t>
            </a:r>
          </a:p>
          <a:p>
            <a:pPr lvl="1"/>
            <a:r>
              <a:rPr lang="hu-HU" dirty="0" err="1" smtClean="0"/>
              <a:t>first</a:t>
            </a:r>
            <a:r>
              <a:rPr lang="hu-HU" dirty="0" smtClean="0"/>
              <a:t>/</a:t>
            </a:r>
            <a:r>
              <a:rPr lang="hu-HU" dirty="0" err="1" smtClean="0"/>
              <a:t>subsequent</a:t>
            </a:r>
            <a:r>
              <a:rPr lang="hu-HU" dirty="0" smtClean="0"/>
              <a:t> </a:t>
            </a:r>
            <a:r>
              <a:rPr lang="hu-HU" dirty="0" err="1" smtClean="0"/>
              <a:t>games</a:t>
            </a:r>
            <a:r>
              <a:rPr lang="hu-HU" dirty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sessions</a:t>
            </a:r>
            <a:endParaRPr lang="hu-HU" dirty="0" smtClean="0"/>
          </a:p>
          <a:p>
            <a:pPr lvl="1"/>
            <a:r>
              <a:rPr lang="hu-HU" dirty="0" err="1" smtClean="0"/>
              <a:t>classroom</a:t>
            </a:r>
            <a:r>
              <a:rPr lang="hu-HU" dirty="0" smtClean="0"/>
              <a:t> vs. online </a:t>
            </a:r>
            <a:r>
              <a:rPr lang="hu-HU" dirty="0" err="1" smtClean="0"/>
              <a:t>user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9B4-684C-470A-BBFE-DA0D0DF2A952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100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8828"/>
            <a:ext cx="8435280" cy="634082"/>
          </a:xfrm>
        </p:spPr>
        <p:txBody>
          <a:bodyPr>
            <a:normAutofit/>
          </a:bodyPr>
          <a:lstStyle/>
          <a:p>
            <a:r>
              <a:rPr lang="hu-HU" sz="3200" dirty="0" err="1" smtClean="0"/>
              <a:t>Preliminary</a:t>
            </a:r>
            <a:r>
              <a:rPr lang="hu-HU" sz="3200" dirty="0" smtClean="0"/>
              <a:t> </a:t>
            </a:r>
            <a:r>
              <a:rPr lang="hu-HU" sz="3200" dirty="0" err="1" smtClean="0"/>
              <a:t>results</a:t>
            </a:r>
            <a:r>
              <a:rPr lang="hu-HU" sz="3200" dirty="0" smtClean="0"/>
              <a:t>: main </a:t>
            </a:r>
            <a:r>
              <a:rPr lang="hu-HU" sz="3200" dirty="0" err="1" smtClean="0"/>
              <a:t>stats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692696"/>
            <a:ext cx="8352928" cy="864095"/>
          </a:xfrm>
        </p:spPr>
        <p:txBody>
          <a:bodyPr>
            <a:normAutofit/>
          </a:bodyPr>
          <a:lstStyle/>
          <a:p>
            <a:r>
              <a:rPr lang="hu-HU" sz="2800" dirty="0" smtClean="0"/>
              <a:t>Test 1: </a:t>
            </a:r>
            <a:r>
              <a:rPr lang="hu-HU" sz="2800" dirty="0" err="1" smtClean="0"/>
              <a:t>treatment</a:t>
            </a:r>
            <a:r>
              <a:rPr lang="hu-HU" sz="2800" dirty="0" smtClean="0"/>
              <a:t> </a:t>
            </a:r>
            <a:r>
              <a:rPr lang="hu-HU" sz="2800" dirty="0" err="1" smtClean="0"/>
              <a:t>effect</a:t>
            </a:r>
            <a:r>
              <a:rPr lang="hu-HU" sz="2800" dirty="0" smtClean="0"/>
              <a:t>?</a:t>
            </a:r>
          </a:p>
          <a:p>
            <a:pPr marL="0" indent="0">
              <a:buNone/>
            </a:pPr>
            <a:endParaRPr lang="hu-HU" sz="2800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9B4-684C-470A-BBFE-DA0D0DF2A952}" type="slidenum">
              <a:rPr lang="hu-HU" smtClean="0"/>
              <a:t>24</a:t>
            </a:fld>
            <a:endParaRPr lang="hu-HU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786954"/>
              </p:ext>
            </p:extLst>
          </p:nvPr>
        </p:nvGraphicFramePr>
        <p:xfrm>
          <a:off x="1763690" y="4005065"/>
          <a:ext cx="6364931" cy="2520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8441"/>
                <a:gridCol w="1468830"/>
                <a:gridCol w="1468830"/>
                <a:gridCol w="1468830"/>
              </a:tblGrid>
              <a:tr h="41657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 smtClean="0">
                          <a:effectLst/>
                        </a:rPr>
                        <a:t>Performance</a:t>
                      </a:r>
                      <a:r>
                        <a:rPr lang="hu-HU" sz="2000" u="none" strike="noStrike" dirty="0">
                          <a:effectLst/>
                        </a:rPr>
                        <a:t>: </a:t>
                      </a:r>
                      <a:r>
                        <a:rPr lang="hu-HU" sz="2000" u="none" strike="noStrike" dirty="0" smtClean="0">
                          <a:effectLst/>
                        </a:rPr>
                        <a:t>end </a:t>
                      </a:r>
                      <a:r>
                        <a:rPr lang="hu-HU" sz="2000" u="none" strike="noStrike" dirty="0" err="1" smtClean="0">
                          <a:effectLst/>
                        </a:rPr>
                        <a:t>score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16575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Treatment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mean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SD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N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657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>
                          <a:effectLst/>
                        </a:rPr>
                        <a:t>control_enc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 smtClean="0">
                          <a:effectLst/>
                        </a:rPr>
                        <a:t>40.3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 smtClean="0">
                          <a:effectLst/>
                        </a:rPr>
                        <a:t>17.2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</a:rPr>
                        <a:t>37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1657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>
                          <a:effectLst/>
                        </a:rPr>
                        <a:t>control_pr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 smtClean="0">
                          <a:effectLst/>
                        </a:rPr>
                        <a:t>43.2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 smtClean="0">
                          <a:effectLst/>
                        </a:rPr>
                        <a:t>11.3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>
                          <a:effectLst/>
                        </a:rPr>
                        <a:t>31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1657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>
                          <a:effectLst/>
                        </a:rPr>
                        <a:t>encour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 smtClean="0">
                          <a:effectLst/>
                        </a:rPr>
                        <a:t>38.9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 smtClean="0">
                          <a:effectLst/>
                        </a:rPr>
                        <a:t>16.3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</a:rPr>
                        <a:t>39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740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>
                          <a:effectLst/>
                        </a:rPr>
                        <a:t>praise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 smtClean="0">
                          <a:effectLst/>
                        </a:rPr>
                        <a:t>36.9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 smtClean="0">
                          <a:effectLst/>
                        </a:rPr>
                        <a:t>18.3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</a:rPr>
                        <a:t>21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484430"/>
              </p:ext>
            </p:extLst>
          </p:nvPr>
        </p:nvGraphicFramePr>
        <p:xfrm>
          <a:off x="611560" y="1412776"/>
          <a:ext cx="6336705" cy="23762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9754"/>
                <a:gridCol w="1462317"/>
                <a:gridCol w="1462317"/>
                <a:gridCol w="1462317"/>
              </a:tblGrid>
              <a:tr h="38955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 err="1" smtClean="0">
                          <a:effectLst/>
                        </a:rPr>
                        <a:t>Effort</a:t>
                      </a:r>
                      <a:r>
                        <a:rPr lang="hu-HU" sz="2000" u="none" strike="noStrike" dirty="0">
                          <a:effectLst/>
                        </a:rPr>
                        <a:t>: </a:t>
                      </a:r>
                      <a:r>
                        <a:rPr lang="hu-HU" sz="2000" u="none" strike="noStrike" dirty="0" err="1">
                          <a:effectLst/>
                        </a:rPr>
                        <a:t>clicks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8955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>
                          <a:effectLst/>
                        </a:rPr>
                        <a:t>Treatment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>
                          <a:effectLst/>
                        </a:rPr>
                        <a:t>mean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>
                          <a:effectLst/>
                        </a:rPr>
                        <a:t>SD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>
                          <a:effectLst/>
                        </a:rPr>
                        <a:t>N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955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>
                          <a:effectLst/>
                        </a:rPr>
                        <a:t>control_enc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 smtClean="0">
                          <a:effectLst/>
                        </a:rPr>
                        <a:t>52.1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 smtClean="0">
                          <a:effectLst/>
                        </a:rPr>
                        <a:t>19.7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>
                          <a:effectLst/>
                        </a:rPr>
                        <a:t>37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902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>
                          <a:effectLst/>
                        </a:rPr>
                        <a:t>control_pr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 smtClean="0">
                          <a:effectLst/>
                        </a:rPr>
                        <a:t>53.4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 smtClean="0">
                          <a:effectLst/>
                        </a:rPr>
                        <a:t>11.3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>
                          <a:effectLst/>
                        </a:rPr>
                        <a:t>31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955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>
                          <a:effectLst/>
                        </a:rPr>
                        <a:t>encour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 smtClean="0">
                          <a:effectLst/>
                        </a:rPr>
                        <a:t>50.3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 smtClean="0">
                          <a:effectLst/>
                        </a:rPr>
                        <a:t>17.3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>
                          <a:effectLst/>
                        </a:rPr>
                        <a:t>39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902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>
                          <a:effectLst/>
                        </a:rPr>
                        <a:t>praise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>
                          <a:effectLst/>
                        </a:rPr>
                        <a:t>49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 smtClean="0">
                          <a:effectLst/>
                        </a:rPr>
                        <a:t>19.6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</a:rPr>
                        <a:t>21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2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06090"/>
          </a:xfrm>
        </p:spPr>
        <p:txBody>
          <a:bodyPr>
            <a:normAutofit/>
          </a:bodyPr>
          <a:lstStyle/>
          <a:p>
            <a:r>
              <a:rPr lang="hu-HU" sz="2800" dirty="0" err="1" smtClean="0"/>
              <a:t>Confidence</a:t>
            </a:r>
            <a:r>
              <a:rPr lang="hu-HU" sz="2800" dirty="0" smtClean="0"/>
              <a:t> and </a:t>
            </a:r>
            <a:r>
              <a:rPr lang="hu-HU" sz="2800" dirty="0" err="1" smtClean="0"/>
              <a:t>gender</a:t>
            </a:r>
            <a:endParaRPr lang="hu-HU" sz="2800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991678"/>
              </p:ext>
            </p:extLst>
          </p:nvPr>
        </p:nvGraphicFramePr>
        <p:xfrm>
          <a:off x="1043608" y="1052736"/>
          <a:ext cx="7128792" cy="2232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7363"/>
                <a:gridCol w="1677363"/>
                <a:gridCol w="1258022"/>
                <a:gridCol w="1258022"/>
                <a:gridCol w="1258022"/>
              </a:tblGrid>
              <a:tr h="365942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 dirty="0">
                          <a:effectLst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 err="1">
                          <a:effectLst/>
                        </a:rPr>
                        <a:t>Confidence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65942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 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0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1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</a:rPr>
                        <a:t>2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5942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Female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Mean</a:t>
                      </a:r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u-H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score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 smtClean="0">
                          <a:effectLst/>
                        </a:rPr>
                        <a:t>43.3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 smtClean="0">
                          <a:effectLst/>
                        </a:rPr>
                        <a:t>39.3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         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5942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 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29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27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         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424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Male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Mean</a:t>
                      </a:r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u-H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score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 smtClean="0">
                          <a:effectLst/>
                        </a:rPr>
                        <a:t>41.4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 smtClean="0">
                          <a:effectLst/>
                        </a:rPr>
                        <a:t>31.5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 smtClean="0">
                          <a:effectLst/>
                        </a:rPr>
                        <a:t>49.4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424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</a:rPr>
                        <a:t>24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31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</a:rPr>
                        <a:t>17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9B4-684C-470A-BBFE-DA0D0DF2A952}" type="slidenum">
              <a:rPr lang="hu-HU" smtClean="0"/>
              <a:t>25</a:t>
            </a:fld>
            <a:endParaRPr lang="hu-H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4329129" cy="316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303" y="3573016"/>
            <a:ext cx="4329131" cy="316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135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63272" cy="562074"/>
          </a:xfrm>
        </p:spPr>
        <p:txBody>
          <a:bodyPr>
            <a:normAutofit fontScale="90000"/>
          </a:bodyPr>
          <a:lstStyle/>
          <a:p>
            <a:r>
              <a:rPr lang="hu-HU" sz="3200" dirty="0" err="1" smtClean="0"/>
              <a:t>Preliminary</a:t>
            </a:r>
            <a:r>
              <a:rPr lang="hu-HU" sz="3200" dirty="0" smtClean="0"/>
              <a:t> </a:t>
            </a:r>
            <a:r>
              <a:rPr lang="hu-HU" sz="3200" dirty="0" err="1" smtClean="0"/>
              <a:t>results</a:t>
            </a:r>
            <a:r>
              <a:rPr lang="hu-HU" sz="3200" dirty="0" smtClean="0"/>
              <a:t>: </a:t>
            </a:r>
            <a:r>
              <a:rPr lang="hu-HU" sz="3200" dirty="0" err="1" smtClean="0"/>
              <a:t>game-level</a:t>
            </a:r>
            <a:r>
              <a:rPr lang="hu-HU" sz="3200" dirty="0" smtClean="0"/>
              <a:t> </a:t>
            </a:r>
            <a:r>
              <a:rPr lang="hu-HU" sz="3200" dirty="0" err="1" smtClean="0"/>
              <a:t>means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196752"/>
            <a:ext cx="8352928" cy="792088"/>
          </a:xfrm>
        </p:spPr>
        <p:txBody>
          <a:bodyPr>
            <a:normAutofit fontScale="85000" lnSpcReduction="20000"/>
          </a:bodyPr>
          <a:lstStyle/>
          <a:p>
            <a:r>
              <a:rPr lang="hu-HU" sz="2800" dirty="0" smtClean="0"/>
              <a:t>Test 2: </a:t>
            </a:r>
            <a:r>
              <a:rPr lang="hu-HU" sz="2800" dirty="0" err="1"/>
              <a:t>G</a:t>
            </a:r>
            <a:r>
              <a:rPr lang="hu-HU" sz="2800" dirty="0" err="1" smtClean="0"/>
              <a:t>ender</a:t>
            </a:r>
            <a:r>
              <a:rPr lang="hu-HU" sz="2800" dirty="0" smtClean="0"/>
              <a:t> </a:t>
            </a:r>
            <a:r>
              <a:rPr lang="hu-HU" sz="2800" dirty="0" err="1" smtClean="0"/>
              <a:t>difference</a:t>
            </a:r>
            <a:r>
              <a:rPr lang="hu-HU" sz="2800" dirty="0" smtClean="0"/>
              <a:t> </a:t>
            </a:r>
            <a:r>
              <a:rPr lang="hu-HU" sz="2800" dirty="0" err="1" smtClean="0"/>
              <a:t>in</a:t>
            </a:r>
            <a:r>
              <a:rPr lang="hu-HU" sz="2800" dirty="0" smtClean="0"/>
              <a:t> </a:t>
            </a:r>
            <a:r>
              <a:rPr lang="hu-HU" sz="2800" dirty="0" err="1" smtClean="0"/>
              <a:t>feedback</a:t>
            </a:r>
            <a:r>
              <a:rPr lang="hu-HU" sz="2800" dirty="0" smtClean="0"/>
              <a:t> </a:t>
            </a:r>
            <a:r>
              <a:rPr lang="hu-HU" sz="2800" dirty="0" err="1" smtClean="0"/>
              <a:t>effect</a:t>
            </a:r>
            <a:r>
              <a:rPr lang="hu-HU" sz="2800" dirty="0" smtClean="0"/>
              <a:t>?</a:t>
            </a:r>
          </a:p>
          <a:p>
            <a:r>
              <a:rPr lang="hu-HU" sz="2800" dirty="0" smtClean="0"/>
              <a:t>Test 3: </a:t>
            </a:r>
            <a:r>
              <a:rPr lang="hu-HU" sz="2800" dirty="0" err="1" smtClean="0"/>
              <a:t>Difference</a:t>
            </a:r>
            <a:r>
              <a:rPr lang="hu-HU" sz="2800" dirty="0" smtClean="0"/>
              <a:t> </a:t>
            </a:r>
            <a:r>
              <a:rPr lang="hu-HU" sz="2800" dirty="0" err="1" smtClean="0"/>
              <a:t>by</a:t>
            </a:r>
            <a:r>
              <a:rPr lang="hu-HU" sz="2800" dirty="0" smtClean="0"/>
              <a:t> </a:t>
            </a:r>
            <a:r>
              <a:rPr lang="hu-HU" sz="2800" dirty="0" err="1" smtClean="0"/>
              <a:t>subjective</a:t>
            </a:r>
            <a:r>
              <a:rPr lang="hu-HU" sz="2800" dirty="0" smtClean="0"/>
              <a:t> </a:t>
            </a:r>
            <a:r>
              <a:rPr lang="hu-HU" sz="2800" dirty="0" err="1" smtClean="0"/>
              <a:t>feedback</a:t>
            </a:r>
            <a:r>
              <a:rPr lang="hu-HU" sz="2800" dirty="0" smtClean="0"/>
              <a:t> </a:t>
            </a:r>
            <a:r>
              <a:rPr lang="hu-HU" sz="2800" dirty="0" err="1" smtClean="0"/>
              <a:t>type</a:t>
            </a:r>
            <a:r>
              <a:rPr lang="hu-HU" sz="2800" dirty="0" smtClean="0"/>
              <a:t>?</a:t>
            </a:r>
            <a:endParaRPr lang="hu-HU" sz="2800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9B4-684C-470A-BBFE-DA0D0DF2A952}" type="slidenum">
              <a:rPr lang="hu-HU" smtClean="0"/>
              <a:t>26</a:t>
            </a:fld>
            <a:endParaRPr lang="hu-HU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239656"/>
              </p:ext>
            </p:extLst>
          </p:nvPr>
        </p:nvGraphicFramePr>
        <p:xfrm>
          <a:off x="323528" y="2348880"/>
          <a:ext cx="8352929" cy="35283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2133"/>
                <a:gridCol w="1552133"/>
                <a:gridCol w="1695094"/>
                <a:gridCol w="1347906"/>
                <a:gridCol w="1286637"/>
                <a:gridCol w="919026"/>
              </a:tblGrid>
              <a:tr h="389878">
                <a:tc>
                  <a:txBody>
                    <a:bodyPr/>
                    <a:lstStyle/>
                    <a:p>
                      <a:pPr algn="ctr" fontAlgn="b"/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 err="1">
                          <a:effectLst/>
                        </a:rPr>
                        <a:t>control</a:t>
                      </a:r>
                      <a:r>
                        <a:rPr lang="hu-HU" sz="2000" u="none" strike="noStrike" dirty="0">
                          <a:effectLst/>
                        </a:rPr>
                        <a:t>_</a:t>
                      </a:r>
                      <a:r>
                        <a:rPr lang="hu-HU" sz="2000" u="none" strike="noStrike" dirty="0" err="1">
                          <a:effectLst/>
                        </a:rPr>
                        <a:t>enc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control_pr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encour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 err="1">
                          <a:effectLst/>
                        </a:rPr>
                        <a:t>praise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9878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Female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Mean</a:t>
                      </a:r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u-H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score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 smtClean="0">
                          <a:effectLst/>
                        </a:rPr>
                        <a:t>35.6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 smtClean="0">
                          <a:effectLst/>
                        </a:rPr>
                        <a:t>43.7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 smtClean="0">
                          <a:effectLst/>
                        </a:rPr>
                        <a:t>42.0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 smtClean="0">
                          <a:effectLst/>
                        </a:rPr>
                        <a:t>45.1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9878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 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sd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 smtClean="0">
                          <a:effectLst/>
                        </a:rPr>
                        <a:t>14.9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 smtClean="0">
                          <a:effectLst/>
                        </a:rPr>
                        <a:t>7.2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 smtClean="0">
                          <a:effectLst/>
                        </a:rPr>
                        <a:t>15.2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 smtClean="0">
                          <a:effectLst/>
                        </a:rPr>
                        <a:t>8.3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9878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 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15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13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17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11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9878">
                <a:tc>
                  <a:txBody>
                    <a:bodyPr/>
                    <a:lstStyle/>
                    <a:p>
                      <a:pPr algn="ctr" fontAlgn="b"/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u="none" strike="noStrike" dirty="0" smtClean="0">
                          <a:effectLst/>
                        </a:rPr>
                        <a:t>T-test: </a:t>
                      </a:r>
                      <a:r>
                        <a:rPr lang="hu-HU" sz="2000" u="none" strike="noStrike" dirty="0" err="1" smtClean="0">
                          <a:effectLst/>
                        </a:rPr>
                        <a:t>diff</a:t>
                      </a:r>
                      <a:r>
                        <a:rPr lang="en-US" sz="2000" u="none" strike="noStrike" dirty="0" smtClean="0">
                          <a:effectLst/>
                        </a:rPr>
                        <a:t>&gt;</a:t>
                      </a:r>
                      <a:r>
                        <a:rPr lang="hu-HU" sz="2000" u="none" strike="noStrike" dirty="0" smtClean="0">
                          <a:effectLst/>
                        </a:rPr>
                        <a:t>0</a:t>
                      </a:r>
                      <a:endParaRPr lang="hu-H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 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0.242</a:t>
                      </a:r>
                      <a:endParaRPr lang="hu-HU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0.660</a:t>
                      </a:r>
                      <a:endParaRPr lang="hu-HU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9878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</a:rPr>
                        <a:t>Male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Mean</a:t>
                      </a:r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u-H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score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 smtClean="0">
                          <a:effectLst/>
                        </a:rPr>
                        <a:t>43.4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 smtClean="0">
                          <a:effectLst/>
                        </a:rPr>
                        <a:t>42.8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 smtClean="0">
                          <a:effectLst/>
                        </a:rPr>
                        <a:t>36.5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27.7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9878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sd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 smtClean="0">
                          <a:effectLst/>
                        </a:rPr>
                        <a:t>18.2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 smtClean="0">
                          <a:effectLst/>
                        </a:rPr>
                        <a:t>13.7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 smtClean="0">
                          <a:effectLst/>
                        </a:rPr>
                        <a:t>17.0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 smtClean="0">
                          <a:effectLst/>
                        </a:rPr>
                        <a:t>22.1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9878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22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18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22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10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9370">
                <a:tc>
                  <a:txBody>
                    <a:bodyPr/>
                    <a:lstStyle/>
                    <a:p>
                      <a:pPr algn="ctr" fontAlgn="b"/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u="none" strike="noStrike" dirty="0" smtClean="0">
                          <a:effectLst/>
                        </a:rPr>
                        <a:t>T-test: </a:t>
                      </a:r>
                      <a:r>
                        <a:rPr lang="hu-HU" sz="2000" u="none" strike="noStrike" dirty="0" err="1" smtClean="0">
                          <a:effectLst/>
                        </a:rPr>
                        <a:t>diff</a:t>
                      </a:r>
                      <a:r>
                        <a:rPr lang="en-US" sz="2000" u="none" strike="noStrike" dirty="0" smtClean="0">
                          <a:effectLst/>
                        </a:rPr>
                        <a:t>&gt;</a:t>
                      </a:r>
                      <a:r>
                        <a:rPr lang="hu-HU" sz="2000" u="none" strike="noStrike" dirty="0" smtClean="0">
                          <a:effectLst/>
                        </a:rPr>
                        <a:t>0</a:t>
                      </a:r>
                      <a:endParaRPr lang="hu-H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>
                          <a:effectLst/>
                        </a:rPr>
                        <a:t> 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>
                          <a:effectLst/>
                        </a:rPr>
                        <a:t> 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0.204</a:t>
                      </a:r>
                      <a:endParaRPr lang="hu-HU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0.033</a:t>
                      </a:r>
                      <a:endParaRPr lang="hu-HU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30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850106"/>
          </a:xfrm>
        </p:spPr>
        <p:txBody>
          <a:bodyPr>
            <a:normAutofit/>
          </a:bodyPr>
          <a:lstStyle/>
          <a:p>
            <a:r>
              <a:rPr lang="hu-HU" sz="3200" dirty="0" err="1" smtClean="0"/>
              <a:t>Preliminary</a:t>
            </a:r>
            <a:r>
              <a:rPr lang="hu-HU" sz="3200" dirty="0" smtClean="0"/>
              <a:t> </a:t>
            </a:r>
            <a:r>
              <a:rPr lang="hu-HU" sz="3200" dirty="0" err="1" smtClean="0"/>
              <a:t>results</a:t>
            </a:r>
            <a:r>
              <a:rPr lang="hu-HU" sz="3200" dirty="0" smtClean="0"/>
              <a:t>: performance over </a:t>
            </a:r>
            <a:r>
              <a:rPr lang="hu-HU" sz="3200" dirty="0" err="1" smtClean="0"/>
              <a:t>time</a:t>
            </a:r>
            <a:endParaRPr lang="hu-HU" sz="32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9B4-684C-470A-BBFE-DA0D0DF2A952}" type="slidenum">
              <a:rPr lang="hu-HU" smtClean="0"/>
              <a:t>27</a:t>
            </a:fld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704856" cy="563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30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850106"/>
          </a:xfrm>
        </p:spPr>
        <p:txBody>
          <a:bodyPr>
            <a:normAutofit/>
          </a:bodyPr>
          <a:lstStyle/>
          <a:p>
            <a:r>
              <a:rPr lang="hu-HU" sz="3200" dirty="0" err="1" smtClean="0"/>
              <a:t>Preliminary</a:t>
            </a:r>
            <a:r>
              <a:rPr lang="hu-HU" sz="3200" dirty="0" smtClean="0"/>
              <a:t> </a:t>
            </a:r>
            <a:r>
              <a:rPr lang="hu-HU" sz="3200" dirty="0" err="1" smtClean="0"/>
              <a:t>results</a:t>
            </a:r>
            <a:r>
              <a:rPr lang="hu-HU" sz="3200" dirty="0" smtClean="0"/>
              <a:t>: performance over </a:t>
            </a:r>
            <a:r>
              <a:rPr lang="hu-HU" sz="3200" dirty="0" err="1" smtClean="0"/>
              <a:t>time</a:t>
            </a:r>
            <a:endParaRPr lang="hu-HU" sz="32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9B4-684C-470A-BBFE-DA0D0DF2A952}" type="slidenum">
              <a:rPr lang="hu-HU" smtClean="0"/>
              <a:t>28</a:t>
            </a:fld>
            <a:endParaRPr lang="hu-H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488832" cy="548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90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850106"/>
          </a:xfrm>
        </p:spPr>
        <p:txBody>
          <a:bodyPr>
            <a:normAutofit/>
          </a:bodyPr>
          <a:lstStyle/>
          <a:p>
            <a:r>
              <a:rPr lang="hu-HU" sz="3200" dirty="0" err="1" smtClean="0"/>
              <a:t>Preliminary</a:t>
            </a:r>
            <a:r>
              <a:rPr lang="hu-HU" sz="3200" dirty="0" smtClean="0"/>
              <a:t> </a:t>
            </a:r>
            <a:r>
              <a:rPr lang="hu-HU" sz="3200" dirty="0" err="1" smtClean="0"/>
              <a:t>results</a:t>
            </a:r>
            <a:r>
              <a:rPr lang="hu-HU" sz="3200" dirty="0" smtClean="0"/>
              <a:t>: performance over </a:t>
            </a:r>
            <a:r>
              <a:rPr lang="hu-HU" sz="3200" dirty="0" err="1" smtClean="0"/>
              <a:t>time</a:t>
            </a:r>
            <a:endParaRPr lang="hu-HU" sz="32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9B4-684C-470A-BBFE-DA0D0DF2A952}" type="slidenum">
              <a:rPr lang="hu-HU" smtClean="0"/>
              <a:t>29</a:t>
            </a:fld>
            <a:endParaRPr lang="hu-H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7488832" cy="548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61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4781" y="226444"/>
            <a:ext cx="8496944" cy="620688"/>
          </a:xfrm>
        </p:spPr>
        <p:txBody>
          <a:bodyPr>
            <a:normAutofit fontScale="90000"/>
          </a:bodyPr>
          <a:lstStyle/>
          <a:p>
            <a:r>
              <a:rPr lang="hu-HU" sz="3600" dirty="0" err="1" smtClean="0"/>
              <a:t>Overview</a:t>
            </a:r>
            <a:r>
              <a:rPr lang="hu-HU" sz="3600" dirty="0" smtClean="0"/>
              <a:t> 2.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0405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900" b="1" dirty="0"/>
              <a:t>Does the effect of </a:t>
            </a:r>
            <a:r>
              <a:rPr lang="hu-HU" sz="2900" b="1" dirty="0" err="1"/>
              <a:t>subjective</a:t>
            </a:r>
            <a:r>
              <a:rPr lang="hu-HU" sz="2900" b="1" dirty="0"/>
              <a:t> </a:t>
            </a:r>
            <a:r>
              <a:rPr lang="hu-HU" sz="2900" b="1" dirty="0" err="1"/>
              <a:t>feedback</a:t>
            </a:r>
            <a:r>
              <a:rPr lang="en-US" sz="2900" b="1" dirty="0"/>
              <a:t> on performance differ by gender?</a:t>
            </a:r>
            <a:endParaRPr lang="hu-HU" sz="2900" b="1" dirty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sz="2800" b="1" u="sng" dirty="0" smtClean="0"/>
              <a:t>Test</a:t>
            </a:r>
            <a:r>
              <a:rPr lang="en-US" sz="2800" dirty="0" smtClean="0"/>
              <a:t>: online computer game, randomized feedback</a:t>
            </a:r>
            <a:endParaRPr lang="en-US" sz="2400" dirty="0" smtClean="0"/>
          </a:p>
          <a:p>
            <a:pPr lvl="1"/>
            <a:r>
              <a:rPr lang="en-US" sz="2600" dirty="0"/>
              <a:t>Control: </a:t>
            </a:r>
            <a:r>
              <a:rPr lang="hu-HU" sz="2600" dirty="0" err="1" smtClean="0"/>
              <a:t>Objective</a:t>
            </a:r>
            <a:r>
              <a:rPr lang="en-US" sz="2600" dirty="0" smtClean="0"/>
              <a:t> feedback</a:t>
            </a:r>
            <a:endParaRPr lang="en-US" sz="2600" dirty="0"/>
          </a:p>
          <a:p>
            <a:pPr lvl="1"/>
            <a:r>
              <a:rPr lang="en-US" sz="2600" dirty="0"/>
              <a:t>Treatment 1: </a:t>
            </a:r>
            <a:r>
              <a:rPr lang="hu-HU" sz="2600" dirty="0" err="1" smtClean="0"/>
              <a:t>Objective</a:t>
            </a:r>
            <a:r>
              <a:rPr lang="en-US" sz="2600" dirty="0" smtClean="0"/>
              <a:t> </a:t>
            </a:r>
            <a:r>
              <a:rPr lang="en-US" sz="2600" dirty="0"/>
              <a:t>f</a:t>
            </a:r>
            <a:r>
              <a:rPr lang="hu-HU" sz="2600" dirty="0"/>
              <a:t>e</a:t>
            </a:r>
            <a:r>
              <a:rPr lang="en-US" sz="2600" dirty="0" err="1" smtClean="0"/>
              <a:t>edback</a:t>
            </a:r>
            <a:r>
              <a:rPr lang="hu-HU" sz="2600" dirty="0" smtClean="0"/>
              <a:t> </a:t>
            </a:r>
            <a:r>
              <a:rPr lang="en-US" sz="2600" dirty="0" smtClean="0"/>
              <a:t>+ </a:t>
            </a:r>
            <a:r>
              <a:rPr lang="en-US" sz="2600" dirty="0"/>
              <a:t>Praise </a:t>
            </a:r>
          </a:p>
          <a:p>
            <a:pPr lvl="1"/>
            <a:r>
              <a:rPr lang="en-US" sz="2600" dirty="0"/>
              <a:t>Treatment 2: </a:t>
            </a:r>
            <a:r>
              <a:rPr lang="hu-HU" sz="2600" dirty="0" err="1" smtClean="0"/>
              <a:t>Objective</a:t>
            </a:r>
            <a:r>
              <a:rPr lang="en-US" sz="2600" dirty="0" smtClean="0"/>
              <a:t> </a:t>
            </a:r>
            <a:r>
              <a:rPr lang="en-US" sz="2600" dirty="0" err="1"/>
              <a:t>fe</a:t>
            </a:r>
            <a:r>
              <a:rPr lang="hu-HU" sz="2600" dirty="0"/>
              <a:t>e</a:t>
            </a:r>
            <a:r>
              <a:rPr lang="en-US" sz="2600" dirty="0" err="1" smtClean="0"/>
              <a:t>dback</a:t>
            </a:r>
            <a:r>
              <a:rPr lang="hu-HU" sz="2600" dirty="0" smtClean="0"/>
              <a:t> </a:t>
            </a:r>
            <a:r>
              <a:rPr lang="en-US" sz="2600" dirty="0" smtClean="0"/>
              <a:t>+ </a:t>
            </a:r>
            <a:r>
              <a:rPr lang="en-US" sz="2600" dirty="0"/>
              <a:t>Encouragement</a:t>
            </a:r>
          </a:p>
          <a:p>
            <a:pPr marL="0" lvl="1" indent="0">
              <a:buNone/>
            </a:pPr>
            <a:endParaRPr lang="hu-HU" sz="2900" b="1" u="sng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u-HU" sz="2900" b="1" u="sng" dirty="0" err="1" smtClean="0"/>
              <a:t>Analysis</a:t>
            </a:r>
            <a:r>
              <a:rPr lang="hu-HU" dirty="0" smtClean="0"/>
              <a:t>: </a:t>
            </a:r>
            <a:r>
              <a:rPr lang="hu-HU" dirty="0"/>
              <a:t>e</a:t>
            </a:r>
            <a:r>
              <a:rPr lang="en-US" dirty="0" err="1" smtClean="0"/>
              <a:t>ffort</a:t>
            </a:r>
            <a:r>
              <a:rPr lang="hu-HU" dirty="0"/>
              <a:t> </a:t>
            </a:r>
            <a:r>
              <a:rPr lang="hu-HU" dirty="0" smtClean="0"/>
              <a:t>and p</a:t>
            </a:r>
            <a:r>
              <a:rPr lang="en-US" dirty="0" err="1" smtClean="0"/>
              <a:t>erformance</a:t>
            </a:r>
            <a:endParaRPr lang="hu-HU" dirty="0" smtClean="0"/>
          </a:p>
          <a:p>
            <a:pPr lvl="1"/>
            <a:r>
              <a:rPr lang="en-US" sz="2600" dirty="0"/>
              <a:t>mean </a:t>
            </a:r>
            <a:r>
              <a:rPr lang="hu-HU" sz="2600" dirty="0" err="1" smtClean="0"/>
              <a:t>differences</a:t>
            </a:r>
            <a:r>
              <a:rPr lang="hu-HU" sz="2600" dirty="0" smtClean="0"/>
              <a:t> </a:t>
            </a:r>
            <a:r>
              <a:rPr lang="hu-HU" sz="2600" dirty="0" err="1" smtClean="0"/>
              <a:t>in</a:t>
            </a:r>
            <a:r>
              <a:rPr lang="hu-HU" sz="2600" dirty="0" smtClean="0"/>
              <a:t> </a:t>
            </a:r>
            <a:r>
              <a:rPr lang="en-US" sz="2600" dirty="0" smtClean="0"/>
              <a:t>outcome</a:t>
            </a:r>
            <a:r>
              <a:rPr lang="hu-HU" sz="2600" dirty="0" smtClean="0"/>
              <a:t>s</a:t>
            </a:r>
            <a:r>
              <a:rPr lang="en-US" sz="2600" dirty="0" smtClean="0"/>
              <a:t> b</a:t>
            </a:r>
            <a:r>
              <a:rPr lang="hu-HU" sz="2600" dirty="0" smtClean="0"/>
              <a:t>y </a:t>
            </a:r>
            <a:r>
              <a:rPr lang="hu-HU" sz="2600" dirty="0" err="1" smtClean="0"/>
              <a:t>feedback</a:t>
            </a:r>
            <a:r>
              <a:rPr lang="hu-HU" sz="2600" dirty="0" smtClean="0"/>
              <a:t> </a:t>
            </a:r>
            <a:r>
              <a:rPr lang="hu-HU" sz="2600" dirty="0" err="1" smtClean="0"/>
              <a:t>type</a:t>
            </a:r>
            <a:endParaRPr lang="hu-HU" sz="2600" dirty="0"/>
          </a:p>
          <a:p>
            <a:pPr lvl="1"/>
            <a:r>
              <a:rPr lang="en-US" sz="2600" dirty="0" smtClean="0"/>
              <a:t>difference </a:t>
            </a:r>
            <a:r>
              <a:rPr lang="hu-HU" sz="2600" dirty="0" err="1" smtClean="0"/>
              <a:t>in</a:t>
            </a:r>
            <a:r>
              <a:rPr lang="hu-HU" sz="2600" dirty="0" smtClean="0"/>
              <a:t> </a:t>
            </a:r>
            <a:r>
              <a:rPr lang="hu-HU" sz="2600" dirty="0" err="1" smtClean="0"/>
              <a:t>these</a:t>
            </a:r>
            <a:r>
              <a:rPr lang="hu-HU" sz="2600" dirty="0" smtClean="0"/>
              <a:t> </a:t>
            </a:r>
            <a:r>
              <a:rPr lang="hu-HU" sz="2600" dirty="0" err="1" smtClean="0"/>
              <a:t>differences</a:t>
            </a:r>
            <a:r>
              <a:rPr lang="en-US" sz="2600" dirty="0" smtClean="0"/>
              <a:t> </a:t>
            </a:r>
            <a:r>
              <a:rPr lang="en-US" sz="2600" dirty="0"/>
              <a:t>by </a:t>
            </a:r>
            <a:r>
              <a:rPr lang="en-US" sz="2600" dirty="0" smtClean="0"/>
              <a:t>gender</a:t>
            </a:r>
            <a:endParaRPr lang="hu-HU" sz="2600" dirty="0" smtClean="0"/>
          </a:p>
          <a:p>
            <a:pPr marL="457200" lvl="1" indent="0">
              <a:buNone/>
            </a:pPr>
            <a:endParaRPr lang="hu-HU" sz="2600" dirty="0" smtClean="0"/>
          </a:p>
          <a:p>
            <a:pPr>
              <a:buFont typeface="Wingdings"/>
              <a:buChar char="è"/>
            </a:pPr>
            <a:r>
              <a:rPr lang="hu-HU" sz="2600" b="1" dirty="0" err="1"/>
              <a:t>G</a:t>
            </a:r>
            <a:r>
              <a:rPr lang="hu-HU" sz="2600" b="1" dirty="0" err="1" smtClean="0"/>
              <a:t>ender</a:t>
            </a:r>
            <a:r>
              <a:rPr lang="hu-HU" sz="2600" b="1" dirty="0" smtClean="0"/>
              <a:t> </a:t>
            </a:r>
            <a:r>
              <a:rPr lang="hu-HU" sz="2600" b="1" dirty="0" err="1" smtClean="0"/>
              <a:t>differences</a:t>
            </a:r>
            <a:r>
              <a:rPr lang="hu-HU" sz="2600" b="1" dirty="0"/>
              <a:t> </a:t>
            </a:r>
            <a:r>
              <a:rPr lang="hu-HU" sz="2600" b="1" dirty="0" err="1" smtClean="0"/>
              <a:t>in</a:t>
            </a:r>
            <a:r>
              <a:rPr lang="hu-HU" sz="2600" b="1" dirty="0" smtClean="0"/>
              <a:t> </a:t>
            </a:r>
            <a:r>
              <a:rPr lang="hu-HU" sz="2600" b="1" dirty="0" err="1" smtClean="0"/>
              <a:t>response</a:t>
            </a:r>
            <a:r>
              <a:rPr lang="hu-HU" sz="2600" b="1" dirty="0" smtClean="0"/>
              <a:t> </a:t>
            </a:r>
            <a:r>
              <a:rPr lang="hu-HU" sz="2600" b="1" dirty="0" err="1" smtClean="0"/>
              <a:t>to</a:t>
            </a:r>
            <a:r>
              <a:rPr lang="hu-HU" sz="2600" b="1" dirty="0" smtClean="0"/>
              <a:t> </a:t>
            </a:r>
            <a:r>
              <a:rPr lang="hu-HU" sz="2600" b="1" dirty="0" err="1" smtClean="0"/>
              <a:t>subjective</a:t>
            </a:r>
            <a:r>
              <a:rPr lang="hu-HU" sz="2600" b="1" dirty="0" smtClean="0"/>
              <a:t> </a:t>
            </a:r>
            <a:r>
              <a:rPr lang="hu-HU" sz="2600" b="1" dirty="0" err="1" smtClean="0"/>
              <a:t>feedback</a:t>
            </a:r>
            <a:endParaRPr lang="hu-HU" sz="2600" b="1" dirty="0" smtClean="0"/>
          </a:p>
          <a:p>
            <a:pPr>
              <a:buFont typeface="Wingdings"/>
              <a:buChar char="è"/>
            </a:pPr>
            <a:r>
              <a:rPr lang="hu-HU" sz="2600" b="1" dirty="0" err="1"/>
              <a:t>C</a:t>
            </a:r>
            <a:r>
              <a:rPr lang="hu-HU" sz="2600" b="1" dirty="0" err="1" smtClean="0"/>
              <a:t>hannel</a:t>
            </a:r>
            <a:r>
              <a:rPr lang="hu-HU" sz="2600" b="1" dirty="0" smtClean="0"/>
              <a:t>: </a:t>
            </a:r>
            <a:r>
              <a:rPr lang="hu-HU" sz="2600" b="1" dirty="0" err="1" smtClean="0"/>
              <a:t>differences</a:t>
            </a:r>
            <a:r>
              <a:rPr lang="hu-HU" sz="2600" b="1" dirty="0" smtClean="0"/>
              <a:t> </a:t>
            </a:r>
            <a:r>
              <a:rPr lang="hu-HU" sz="2600" b="1" dirty="0" err="1" smtClean="0"/>
              <a:t>in</a:t>
            </a:r>
            <a:r>
              <a:rPr lang="hu-HU" sz="2600" b="1" dirty="0" smtClean="0"/>
              <a:t> </a:t>
            </a:r>
            <a:r>
              <a:rPr lang="hu-HU" sz="2600" b="1" dirty="0" err="1" smtClean="0"/>
              <a:t>personality</a:t>
            </a:r>
            <a:r>
              <a:rPr lang="hu-HU" sz="2600" b="1" dirty="0" smtClean="0"/>
              <a:t>/</a:t>
            </a:r>
            <a:r>
              <a:rPr lang="hu-HU" sz="2600" b="1" dirty="0" err="1" smtClean="0"/>
              <a:t>self-confidence</a:t>
            </a:r>
            <a:endParaRPr lang="hu-HU" sz="2600" b="1" dirty="0" smtClean="0"/>
          </a:p>
          <a:p>
            <a:pPr marL="0" indent="0">
              <a:buNone/>
            </a:pPr>
            <a:endParaRPr lang="hu-HU" sz="2600" b="1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9B4-684C-470A-BBFE-DA0D0DF2A952}" type="slidenum">
              <a:rPr lang="hu-HU" smtClean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534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/>
          <a:lstStyle/>
          <a:p>
            <a:r>
              <a:rPr lang="hu-HU" sz="3200" dirty="0" err="1">
                <a:solidFill>
                  <a:prstClr val="black"/>
                </a:solidFill>
              </a:rPr>
              <a:t>Preliminary</a:t>
            </a:r>
            <a:r>
              <a:rPr lang="hu-HU" sz="3200" dirty="0">
                <a:solidFill>
                  <a:prstClr val="black"/>
                </a:solidFill>
              </a:rPr>
              <a:t> </a:t>
            </a:r>
            <a:r>
              <a:rPr lang="hu-HU" sz="3200" dirty="0" err="1">
                <a:solidFill>
                  <a:prstClr val="black"/>
                </a:solidFill>
              </a:rPr>
              <a:t>results</a:t>
            </a:r>
            <a:r>
              <a:rPr lang="hu-HU" sz="3200" dirty="0">
                <a:solidFill>
                  <a:prstClr val="black"/>
                </a:solidFill>
              </a:rPr>
              <a:t>: performance over </a:t>
            </a:r>
            <a:r>
              <a:rPr lang="hu-HU" sz="3200" dirty="0" err="1">
                <a:solidFill>
                  <a:prstClr val="black"/>
                </a:solidFill>
              </a:rPr>
              <a:t>time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9B4-684C-470A-BBFE-DA0D0DF2A952}" type="slidenum">
              <a:rPr lang="hu-HU" smtClean="0"/>
              <a:t>30</a:t>
            </a:fld>
            <a:endParaRPr lang="hu-H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344816" cy="537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8963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u-HU" sz="3200" dirty="0" err="1">
                <a:solidFill>
                  <a:prstClr val="black"/>
                </a:solidFill>
              </a:rPr>
              <a:t>Preliminary</a:t>
            </a:r>
            <a:r>
              <a:rPr lang="hu-HU" sz="3200" dirty="0">
                <a:solidFill>
                  <a:prstClr val="black"/>
                </a:solidFill>
              </a:rPr>
              <a:t> </a:t>
            </a:r>
            <a:r>
              <a:rPr lang="hu-HU" sz="3200" dirty="0" err="1">
                <a:solidFill>
                  <a:prstClr val="black"/>
                </a:solidFill>
              </a:rPr>
              <a:t>results</a:t>
            </a:r>
            <a:r>
              <a:rPr lang="hu-HU" sz="3200" dirty="0">
                <a:solidFill>
                  <a:prstClr val="black"/>
                </a:solidFill>
              </a:rPr>
              <a:t>: performance over </a:t>
            </a:r>
            <a:r>
              <a:rPr lang="hu-HU" sz="3200" dirty="0" err="1">
                <a:solidFill>
                  <a:prstClr val="black"/>
                </a:solidFill>
              </a:rPr>
              <a:t>time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9B4-684C-470A-BBFE-DA0D0DF2A952}" type="slidenum">
              <a:rPr lang="hu-HU" smtClean="0"/>
              <a:t>31</a:t>
            </a:fld>
            <a:endParaRPr lang="hu-H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416824" cy="542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016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/>
          </a:bodyPr>
          <a:lstStyle/>
          <a:p>
            <a:r>
              <a:rPr lang="hu-HU" sz="3200" dirty="0" err="1" smtClean="0"/>
              <a:t>Conclusion</a:t>
            </a:r>
            <a:r>
              <a:rPr lang="hu-HU" sz="3200" dirty="0" smtClean="0"/>
              <a:t> and </a:t>
            </a:r>
            <a:r>
              <a:rPr lang="hu-HU" sz="3200" dirty="0" err="1" smtClean="0"/>
              <a:t>plans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40560"/>
          </a:xfrm>
        </p:spPr>
        <p:txBody>
          <a:bodyPr>
            <a:normAutofit fontScale="77500" lnSpcReduction="20000"/>
          </a:bodyPr>
          <a:lstStyle/>
          <a:p>
            <a:r>
              <a:rPr lang="hu-HU" dirty="0" err="1" smtClean="0"/>
              <a:t>Results</a:t>
            </a:r>
            <a:r>
              <a:rPr lang="hu-HU" dirty="0" smtClean="0"/>
              <a:t> </a:t>
            </a:r>
            <a:r>
              <a:rPr lang="hu-HU" dirty="0" err="1" smtClean="0"/>
              <a:t>so</a:t>
            </a:r>
            <a:r>
              <a:rPr lang="hu-HU" dirty="0" smtClean="0"/>
              <a:t> far: </a:t>
            </a:r>
            <a:r>
              <a:rPr lang="hu-HU" dirty="0" err="1" smtClean="0"/>
              <a:t>very</a:t>
            </a:r>
            <a:r>
              <a:rPr lang="hu-HU" dirty="0" smtClean="0"/>
              <a:t> </a:t>
            </a:r>
            <a:r>
              <a:rPr lang="hu-HU" dirty="0" err="1" smtClean="0"/>
              <a:t>few</a:t>
            </a:r>
            <a:r>
              <a:rPr lang="hu-HU" dirty="0" smtClean="0"/>
              <a:t> </a:t>
            </a:r>
            <a:r>
              <a:rPr lang="hu-HU" dirty="0" err="1" smtClean="0"/>
              <a:t>observations</a:t>
            </a:r>
            <a:r>
              <a:rPr lang="hu-HU" dirty="0" smtClean="0"/>
              <a:t>, </a:t>
            </a:r>
            <a:r>
              <a:rPr lang="hu-HU" dirty="0" err="1" smtClean="0"/>
              <a:t>but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right </a:t>
            </a:r>
            <a:r>
              <a:rPr lang="hu-HU" dirty="0" err="1" smtClean="0"/>
              <a:t>direction</a:t>
            </a:r>
            <a:endParaRPr lang="hu-HU" dirty="0" smtClean="0"/>
          </a:p>
          <a:p>
            <a:r>
              <a:rPr lang="hu-HU" dirty="0" smtClean="0"/>
              <a:t>More </a:t>
            </a:r>
            <a:r>
              <a:rPr lang="hu-HU" dirty="0" err="1" smtClean="0"/>
              <a:t>detailed</a:t>
            </a:r>
            <a:r>
              <a:rPr lang="hu-HU" dirty="0" smtClean="0"/>
              <a:t> </a:t>
            </a:r>
            <a:r>
              <a:rPr lang="hu-HU" dirty="0" err="1" smtClean="0"/>
              <a:t>responses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testers</a:t>
            </a:r>
            <a:r>
              <a:rPr lang="hu-HU" dirty="0" smtClean="0"/>
              <a:t> </a:t>
            </a:r>
            <a:r>
              <a:rPr lang="hu-HU" dirty="0" err="1" smtClean="0"/>
              <a:t>also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line:</a:t>
            </a:r>
            <a:endParaRPr lang="hu-HU" dirty="0" smtClean="0"/>
          </a:p>
          <a:p>
            <a:pPr lvl="1"/>
            <a:r>
              <a:rPr lang="hu-HU" dirty="0" err="1" smtClean="0"/>
              <a:t>Males</a:t>
            </a:r>
            <a:r>
              <a:rPr lang="hu-HU" dirty="0" smtClean="0"/>
              <a:t>/more </a:t>
            </a:r>
            <a:r>
              <a:rPr lang="hu-HU" dirty="0" err="1" smtClean="0"/>
              <a:t>confident</a:t>
            </a:r>
            <a:r>
              <a:rPr lang="hu-HU" dirty="0" smtClean="0"/>
              <a:t> </a:t>
            </a:r>
            <a:r>
              <a:rPr lang="hu-HU" dirty="0" err="1" smtClean="0"/>
              <a:t>annoyed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feedback</a:t>
            </a:r>
            <a:endParaRPr lang="hu-HU" dirty="0" smtClean="0"/>
          </a:p>
          <a:p>
            <a:pPr lvl="1"/>
            <a:r>
              <a:rPr lang="hu-HU" dirty="0" err="1" smtClean="0"/>
              <a:t>Females</a:t>
            </a:r>
            <a:r>
              <a:rPr lang="hu-HU" dirty="0" smtClean="0"/>
              <a:t>/less </a:t>
            </a:r>
            <a:r>
              <a:rPr lang="hu-HU" dirty="0" err="1" smtClean="0"/>
              <a:t>confident</a:t>
            </a:r>
            <a:r>
              <a:rPr lang="hu-HU" dirty="0" smtClean="0"/>
              <a:t> </a:t>
            </a:r>
            <a:r>
              <a:rPr lang="hu-HU" dirty="0" err="1" smtClean="0"/>
              <a:t>like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endParaRPr lang="hu-HU" dirty="0"/>
          </a:p>
          <a:p>
            <a:pPr marL="457200" lvl="1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TO DO:</a:t>
            </a:r>
          </a:p>
          <a:p>
            <a:r>
              <a:rPr lang="hu-HU" dirty="0" err="1" smtClean="0"/>
              <a:t>Include</a:t>
            </a:r>
            <a:r>
              <a:rPr lang="hu-HU" dirty="0" smtClean="0"/>
              <a:t> more </a:t>
            </a:r>
            <a:r>
              <a:rPr lang="hu-HU" dirty="0" err="1" smtClean="0"/>
              <a:t>personality</a:t>
            </a:r>
            <a:r>
              <a:rPr lang="hu-HU" dirty="0" smtClean="0"/>
              <a:t> </a:t>
            </a:r>
            <a:r>
              <a:rPr lang="hu-HU" dirty="0" err="1" smtClean="0"/>
              <a:t>questions</a:t>
            </a:r>
            <a:r>
              <a:rPr lang="hu-HU" dirty="0" smtClean="0"/>
              <a:t>?</a:t>
            </a:r>
          </a:p>
          <a:p>
            <a:r>
              <a:rPr lang="hu-HU" dirty="0" err="1" smtClean="0"/>
              <a:t>Gather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!</a:t>
            </a:r>
          </a:p>
          <a:p>
            <a:pPr lvl="1"/>
            <a:r>
              <a:rPr lang="hu-HU" dirty="0" err="1" smtClean="0"/>
              <a:t>Careful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sample</a:t>
            </a:r>
            <a:r>
              <a:rPr lang="hu-HU" dirty="0" smtClean="0"/>
              <a:t> </a:t>
            </a:r>
            <a:r>
              <a:rPr lang="hu-HU" dirty="0" err="1" smtClean="0"/>
              <a:t>analysis</a:t>
            </a:r>
            <a:endParaRPr lang="hu-HU" dirty="0" smtClean="0"/>
          </a:p>
          <a:p>
            <a:r>
              <a:rPr lang="hu-HU" dirty="0" err="1" smtClean="0"/>
              <a:t>Results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gender</a:t>
            </a:r>
            <a:r>
              <a:rPr lang="hu-HU" dirty="0" smtClean="0"/>
              <a:t> &amp; </a:t>
            </a:r>
            <a:r>
              <a:rPr lang="hu-HU" dirty="0" err="1" smtClean="0"/>
              <a:t>confidence</a:t>
            </a:r>
            <a:endParaRPr lang="hu-HU" dirty="0" smtClean="0"/>
          </a:p>
          <a:p>
            <a:r>
              <a:rPr lang="hu-HU" dirty="0" err="1" smtClean="0"/>
              <a:t>Consult</a:t>
            </a:r>
            <a:r>
              <a:rPr lang="hu-HU" dirty="0" smtClean="0"/>
              <a:t> </a:t>
            </a:r>
            <a:r>
              <a:rPr lang="hu-HU" dirty="0" err="1" smtClean="0"/>
              <a:t>psychologists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relevant</a:t>
            </a:r>
            <a:r>
              <a:rPr lang="hu-HU" dirty="0" smtClean="0"/>
              <a:t> </a:t>
            </a:r>
            <a:r>
              <a:rPr lang="hu-HU" dirty="0" err="1" smtClean="0"/>
              <a:t>literature</a:t>
            </a:r>
            <a:endParaRPr lang="hu-HU" dirty="0"/>
          </a:p>
          <a:p>
            <a:r>
              <a:rPr lang="hu-HU" dirty="0" err="1" smtClean="0"/>
              <a:t>Consult</a:t>
            </a:r>
            <a:r>
              <a:rPr lang="hu-HU" dirty="0" smtClean="0"/>
              <a:t> </a:t>
            </a:r>
            <a:r>
              <a:rPr lang="hu-HU" dirty="0" err="1" smtClean="0"/>
              <a:t>educators</a:t>
            </a:r>
            <a:r>
              <a:rPr lang="hu-HU" dirty="0" smtClean="0"/>
              <a:t>/</a:t>
            </a:r>
            <a:r>
              <a:rPr lang="hu-HU" dirty="0" err="1" smtClean="0"/>
              <a:t>pedagogists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relevant</a:t>
            </a:r>
            <a:r>
              <a:rPr lang="hu-HU" dirty="0" smtClean="0"/>
              <a:t> </a:t>
            </a:r>
            <a:r>
              <a:rPr lang="hu-HU" dirty="0" err="1" smtClean="0"/>
              <a:t>literature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9B4-684C-470A-BBFE-DA0D0DF2A952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4274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08304" y="274638"/>
            <a:ext cx="1378496" cy="13002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9B4-684C-470A-BBFE-DA0D0DF2A952}" type="slidenum">
              <a:rPr lang="hu-HU" smtClean="0"/>
              <a:t>33</a:t>
            </a:fld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4681700" cy="311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805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3264" y="380990"/>
            <a:ext cx="8496944" cy="620688"/>
          </a:xfrm>
        </p:spPr>
        <p:txBody>
          <a:bodyPr>
            <a:normAutofit fontScale="90000"/>
          </a:bodyPr>
          <a:lstStyle/>
          <a:p>
            <a:r>
              <a:rPr lang="hu-HU" sz="3600" dirty="0" err="1" smtClean="0"/>
              <a:t>Implications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196752"/>
            <a:ext cx="8406680" cy="51125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700" b="1" dirty="0"/>
              <a:t>Does the effect of </a:t>
            </a:r>
            <a:r>
              <a:rPr lang="hu-HU" sz="2700" b="1" dirty="0" err="1"/>
              <a:t>subjective</a:t>
            </a:r>
            <a:r>
              <a:rPr lang="hu-HU" sz="2700" b="1" dirty="0"/>
              <a:t> </a:t>
            </a:r>
            <a:r>
              <a:rPr lang="hu-HU" sz="2700" b="1" dirty="0" err="1"/>
              <a:t>feedback</a:t>
            </a:r>
            <a:r>
              <a:rPr lang="en-US" sz="2700" b="1" dirty="0"/>
              <a:t> on performance differ by gender?</a:t>
            </a:r>
            <a:endParaRPr lang="hu-HU" sz="2700" b="1" dirty="0"/>
          </a:p>
          <a:p>
            <a:pPr marL="0" indent="0">
              <a:buNone/>
            </a:pPr>
            <a:endParaRPr lang="hu-HU" sz="2600" b="1" dirty="0"/>
          </a:p>
          <a:p>
            <a:pPr marL="0" indent="0">
              <a:buNone/>
            </a:pPr>
            <a:endParaRPr lang="hu-HU" sz="2600" b="1" dirty="0" smtClean="0"/>
          </a:p>
          <a:p>
            <a:pPr lvl="1"/>
            <a:r>
              <a:rPr lang="hu-HU" sz="2600" dirty="0" err="1" smtClean="0"/>
              <a:t>Females</a:t>
            </a:r>
            <a:r>
              <a:rPr lang="hu-HU" sz="2600" dirty="0" smtClean="0"/>
              <a:t> </a:t>
            </a:r>
            <a:r>
              <a:rPr lang="hu-HU" sz="2600" dirty="0" err="1" smtClean="0"/>
              <a:t>could</a:t>
            </a:r>
            <a:r>
              <a:rPr lang="hu-HU" sz="2600" dirty="0" smtClean="0"/>
              <a:t> </a:t>
            </a:r>
            <a:r>
              <a:rPr lang="hu-HU" sz="2600" dirty="0" err="1"/>
              <a:t>perform</a:t>
            </a:r>
            <a:r>
              <a:rPr lang="hu-HU" sz="2600" dirty="0"/>
              <a:t> </a:t>
            </a:r>
            <a:r>
              <a:rPr lang="hu-HU" sz="2600" dirty="0" err="1"/>
              <a:t>better</a:t>
            </a:r>
            <a:r>
              <a:rPr lang="hu-HU" sz="2600" dirty="0"/>
              <a:t> </a:t>
            </a:r>
            <a:r>
              <a:rPr lang="hu-HU" sz="2600" dirty="0" err="1" smtClean="0"/>
              <a:t>in</a:t>
            </a:r>
            <a:r>
              <a:rPr lang="hu-HU" sz="2600" dirty="0" smtClean="0"/>
              <a:t> </a:t>
            </a:r>
            <a:r>
              <a:rPr lang="hu-HU" sz="2600" dirty="0"/>
              <a:t>a </a:t>
            </a:r>
            <a:r>
              <a:rPr lang="hu-HU" sz="2600" dirty="0" err="1" smtClean="0"/>
              <a:t>different</a:t>
            </a:r>
            <a:r>
              <a:rPr lang="hu-HU" sz="2600" dirty="0" smtClean="0"/>
              <a:t> </a:t>
            </a:r>
            <a:r>
              <a:rPr lang="hu-HU" sz="2600" dirty="0" err="1" smtClean="0"/>
              <a:t>environment</a:t>
            </a:r>
            <a:r>
              <a:rPr lang="hu-HU" sz="2600" dirty="0" smtClean="0"/>
              <a:t>, </a:t>
            </a:r>
            <a:r>
              <a:rPr lang="hu-HU" sz="2600" dirty="0" err="1" smtClean="0"/>
              <a:t>a</a:t>
            </a:r>
            <a:r>
              <a:rPr lang="hu-HU" sz="2600" dirty="0" smtClean="0"/>
              <a:t> </a:t>
            </a:r>
            <a:r>
              <a:rPr lang="hu-HU" sz="2600" dirty="0" err="1" smtClean="0"/>
              <a:t>a</a:t>
            </a:r>
            <a:r>
              <a:rPr lang="hu-HU" sz="2600" dirty="0" smtClean="0"/>
              <a:t> more </a:t>
            </a:r>
            <a:r>
              <a:rPr lang="hu-HU" sz="2600" b="1" dirty="0" err="1" smtClean="0"/>
              <a:t>suitable</a:t>
            </a:r>
            <a:r>
              <a:rPr lang="hu-HU" sz="2600" b="1" dirty="0" smtClean="0"/>
              <a:t> „mix</a:t>
            </a:r>
            <a:r>
              <a:rPr lang="hu-HU" sz="2600" b="1" dirty="0"/>
              <a:t>” of </a:t>
            </a:r>
            <a:r>
              <a:rPr lang="hu-HU" sz="2600" b="1" dirty="0" err="1"/>
              <a:t>feedback</a:t>
            </a:r>
            <a:endParaRPr lang="hu-HU" sz="2600" b="1" dirty="0"/>
          </a:p>
          <a:p>
            <a:pPr lvl="1"/>
            <a:r>
              <a:rPr lang="hu-HU" sz="2600" dirty="0" err="1" smtClean="0"/>
              <a:t>Current</a:t>
            </a:r>
            <a:r>
              <a:rPr lang="hu-HU" sz="2600" dirty="0" smtClean="0"/>
              <a:t>/</a:t>
            </a:r>
            <a:r>
              <a:rPr lang="hu-HU" sz="2600" dirty="0" err="1" smtClean="0"/>
              <a:t>undifferentiated</a:t>
            </a:r>
            <a:r>
              <a:rPr lang="hu-HU" sz="2600" dirty="0" smtClean="0"/>
              <a:t> </a:t>
            </a:r>
            <a:r>
              <a:rPr lang="hu-HU" sz="2600" dirty="0" err="1"/>
              <a:t>s</a:t>
            </a:r>
            <a:r>
              <a:rPr lang="hu-HU" sz="2600" dirty="0" err="1" smtClean="0"/>
              <a:t>upervisory</a:t>
            </a:r>
            <a:r>
              <a:rPr lang="hu-HU" sz="2600" dirty="0" smtClean="0"/>
              <a:t> </a:t>
            </a:r>
            <a:r>
              <a:rPr lang="hu-HU" sz="2600" dirty="0" err="1"/>
              <a:t>communication</a:t>
            </a:r>
            <a:r>
              <a:rPr lang="hu-HU" sz="2600" dirty="0"/>
              <a:t> </a:t>
            </a:r>
            <a:r>
              <a:rPr lang="hu-HU" sz="2600" dirty="0" err="1"/>
              <a:t>may</a:t>
            </a:r>
            <a:r>
              <a:rPr lang="hu-HU" sz="2600" dirty="0"/>
              <a:t> lead </a:t>
            </a:r>
            <a:r>
              <a:rPr lang="hu-HU" sz="2600" dirty="0" err="1"/>
              <a:t>to</a:t>
            </a:r>
            <a:r>
              <a:rPr lang="hu-HU" sz="2600" dirty="0"/>
              <a:t> </a:t>
            </a:r>
            <a:r>
              <a:rPr lang="hu-HU" sz="2600" b="1" dirty="0" err="1"/>
              <a:t>gender</a:t>
            </a:r>
            <a:r>
              <a:rPr lang="hu-HU" sz="2600" b="1" dirty="0"/>
              <a:t> </a:t>
            </a:r>
            <a:r>
              <a:rPr lang="hu-HU" sz="2600" b="1" dirty="0" err="1"/>
              <a:t>differences</a:t>
            </a:r>
            <a:r>
              <a:rPr lang="hu-HU" sz="2600" dirty="0"/>
              <a:t> </a:t>
            </a:r>
            <a:r>
              <a:rPr lang="hu-HU" sz="2600" dirty="0" smtClean="0"/>
              <a:t>and </a:t>
            </a:r>
            <a:r>
              <a:rPr lang="hu-HU" sz="2600" b="1" dirty="0" err="1" smtClean="0"/>
              <a:t>quantifiable</a:t>
            </a:r>
            <a:r>
              <a:rPr lang="hu-HU" sz="2600" b="1" dirty="0" smtClean="0"/>
              <a:t> </a:t>
            </a:r>
            <a:r>
              <a:rPr lang="hu-HU" sz="2600" b="1" dirty="0" err="1" smtClean="0"/>
              <a:t>losses</a:t>
            </a:r>
            <a:r>
              <a:rPr lang="hu-HU" sz="2600" b="1" dirty="0" smtClean="0"/>
              <a:t> </a:t>
            </a:r>
            <a:r>
              <a:rPr lang="hu-HU" sz="2600" b="1" dirty="0" err="1" smtClean="0"/>
              <a:t>in</a:t>
            </a:r>
            <a:r>
              <a:rPr lang="hu-HU" sz="2600" b="1" dirty="0" smtClean="0"/>
              <a:t> performance</a:t>
            </a:r>
            <a:r>
              <a:rPr lang="hu-HU" sz="2600" dirty="0" smtClean="0"/>
              <a:t> (</a:t>
            </a:r>
            <a:r>
              <a:rPr lang="hu-HU" sz="2600" dirty="0" err="1" smtClean="0"/>
              <a:t>inefficiency</a:t>
            </a:r>
            <a:r>
              <a:rPr lang="hu-HU" sz="2600" dirty="0" smtClean="0"/>
              <a:t>)</a:t>
            </a:r>
            <a:endParaRPr lang="hu-HU" sz="2600" dirty="0"/>
          </a:p>
          <a:p>
            <a:pPr lvl="1"/>
            <a:r>
              <a:rPr lang="hu-HU" sz="2600" dirty="0" err="1"/>
              <a:t>Also</a:t>
            </a:r>
            <a:r>
              <a:rPr lang="hu-HU" sz="2600" dirty="0"/>
              <a:t> </a:t>
            </a:r>
            <a:r>
              <a:rPr lang="en-US" sz="2600" dirty="0"/>
              <a:t>important for </a:t>
            </a:r>
            <a:r>
              <a:rPr lang="hu-HU" sz="2600" dirty="0" err="1" smtClean="0"/>
              <a:t>student</a:t>
            </a:r>
            <a:r>
              <a:rPr lang="hu-HU" sz="2600" dirty="0" smtClean="0"/>
              <a:t>/</a:t>
            </a:r>
            <a:r>
              <a:rPr lang="hu-HU" sz="2600" dirty="0" err="1" smtClean="0"/>
              <a:t>employee</a:t>
            </a:r>
            <a:r>
              <a:rPr lang="hu-HU" sz="2600" dirty="0" smtClean="0"/>
              <a:t> </a:t>
            </a:r>
            <a:r>
              <a:rPr lang="hu-HU" sz="2600" b="1" dirty="0" err="1" smtClean="0"/>
              <a:t>motivation</a:t>
            </a:r>
            <a:r>
              <a:rPr lang="hu-HU" sz="2600" b="1" dirty="0" smtClean="0"/>
              <a:t> </a:t>
            </a:r>
            <a:r>
              <a:rPr lang="hu-HU" sz="2600" b="1" dirty="0" err="1"/>
              <a:t>by</a:t>
            </a:r>
            <a:r>
              <a:rPr lang="hu-HU" sz="2600" b="1" dirty="0"/>
              <a:t> </a:t>
            </a:r>
            <a:r>
              <a:rPr lang="en-US" sz="2600" b="1" dirty="0"/>
              <a:t>personality type</a:t>
            </a:r>
            <a:endParaRPr lang="hu-HU" sz="2600" b="1" dirty="0"/>
          </a:p>
          <a:p>
            <a:pPr lvl="1"/>
            <a:r>
              <a:rPr lang="hu-HU" sz="2600" dirty="0" err="1"/>
              <a:t>Different</a:t>
            </a:r>
            <a:r>
              <a:rPr lang="hu-HU" sz="2600" dirty="0"/>
              <a:t> </a:t>
            </a:r>
            <a:r>
              <a:rPr lang="hu-HU" sz="2600" dirty="0" err="1"/>
              <a:t>effectiveness</a:t>
            </a:r>
            <a:r>
              <a:rPr lang="hu-HU" sz="2600" dirty="0"/>
              <a:t> of </a:t>
            </a:r>
            <a:r>
              <a:rPr lang="hu-HU" sz="2600" dirty="0" err="1"/>
              <a:t>feedback</a:t>
            </a:r>
            <a:r>
              <a:rPr lang="hu-HU" sz="2600" dirty="0"/>
              <a:t> </a:t>
            </a:r>
            <a:r>
              <a:rPr lang="hu-HU" sz="2600" dirty="0" err="1"/>
              <a:t>types</a:t>
            </a:r>
            <a:r>
              <a:rPr lang="hu-HU" sz="2600" dirty="0"/>
              <a:t> </a:t>
            </a:r>
            <a:r>
              <a:rPr lang="hu-HU" sz="2600" dirty="0" err="1"/>
              <a:t>along</a:t>
            </a:r>
            <a:r>
              <a:rPr lang="hu-HU" sz="2600" dirty="0"/>
              <a:t> </a:t>
            </a:r>
            <a:r>
              <a:rPr lang="hu-HU" sz="2600" dirty="0" err="1"/>
              <a:t>ability</a:t>
            </a:r>
            <a:r>
              <a:rPr lang="hu-HU" sz="2600" dirty="0"/>
              <a:t> </a:t>
            </a:r>
            <a:r>
              <a:rPr lang="hu-HU" sz="2600" dirty="0" err="1"/>
              <a:t>distribution</a:t>
            </a:r>
            <a:endParaRPr lang="hu-HU" sz="26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9B4-684C-470A-BBFE-DA0D0DF2A952}" type="slidenum">
              <a:rPr lang="hu-HU" smtClean="0"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447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373616" cy="706309"/>
          </a:xfrm>
        </p:spPr>
        <p:txBody>
          <a:bodyPr>
            <a:noAutofit/>
          </a:bodyPr>
          <a:lstStyle/>
          <a:p>
            <a:r>
              <a:rPr lang="hu-HU" sz="2800" dirty="0" err="1" smtClean="0"/>
              <a:t>Previous</a:t>
            </a:r>
            <a:r>
              <a:rPr lang="hu-HU" sz="2800" dirty="0" smtClean="0"/>
              <a:t> </a:t>
            </a:r>
            <a:r>
              <a:rPr lang="hu-HU" sz="2800" dirty="0" err="1" smtClean="0"/>
              <a:t>literature</a:t>
            </a:r>
            <a:r>
              <a:rPr lang="hu-HU" sz="2800" dirty="0" smtClean="0"/>
              <a:t>:</a:t>
            </a:r>
            <a:r>
              <a:rPr lang="hu-HU" sz="2800" dirty="0"/>
              <a:t> </a:t>
            </a:r>
            <a:r>
              <a:rPr lang="hu-HU" sz="2800" dirty="0" err="1" smtClean="0"/>
              <a:t>Psychology</a:t>
            </a:r>
            <a:r>
              <a:rPr lang="hu-HU" sz="2800" dirty="0" smtClean="0"/>
              <a:t> &amp; IO </a:t>
            </a:r>
            <a:r>
              <a:rPr lang="hu-HU" sz="2800" dirty="0" err="1" smtClean="0"/>
              <a:t>Psychology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5112568"/>
          </a:xfrm>
        </p:spPr>
        <p:txBody>
          <a:bodyPr>
            <a:normAutofit fontScale="62500" lnSpcReduction="20000"/>
          </a:bodyPr>
          <a:lstStyle/>
          <a:p>
            <a:r>
              <a:rPr lang="hu-HU" sz="4200" b="1" dirty="0" err="1"/>
              <a:t>M</a:t>
            </a:r>
            <a:r>
              <a:rPr lang="hu-HU" sz="4200" b="1" dirty="0" err="1" smtClean="0"/>
              <a:t>otivational</a:t>
            </a:r>
            <a:r>
              <a:rPr lang="hu-HU" sz="4200" b="1" dirty="0" smtClean="0"/>
              <a:t> </a:t>
            </a:r>
            <a:r>
              <a:rPr lang="hu-HU" sz="4200" b="1" dirty="0" err="1"/>
              <a:t>impact</a:t>
            </a:r>
            <a:r>
              <a:rPr lang="hu-HU" sz="4200" b="1" dirty="0"/>
              <a:t> of </a:t>
            </a:r>
            <a:r>
              <a:rPr lang="hu-HU" sz="4200" b="1" dirty="0" err="1" smtClean="0"/>
              <a:t>feedback</a:t>
            </a:r>
            <a:r>
              <a:rPr lang="hu-HU" sz="4200" dirty="0" smtClean="0"/>
              <a:t>, </a:t>
            </a:r>
            <a:r>
              <a:rPr lang="hu-HU" sz="4200" dirty="0" err="1" smtClean="0"/>
              <a:t>forms</a:t>
            </a:r>
            <a:r>
              <a:rPr lang="hu-HU" sz="4200" dirty="0" smtClean="0"/>
              <a:t> </a:t>
            </a:r>
            <a:r>
              <a:rPr lang="hu-HU" sz="4200" dirty="0"/>
              <a:t>of </a:t>
            </a:r>
            <a:r>
              <a:rPr lang="hu-HU" sz="4200" dirty="0" err="1"/>
              <a:t>praise</a:t>
            </a:r>
            <a:r>
              <a:rPr lang="hu-HU" sz="4200" dirty="0"/>
              <a:t>, </a:t>
            </a:r>
            <a:r>
              <a:rPr lang="hu-HU" sz="4200" dirty="0" err="1" smtClean="0"/>
              <a:t>channels</a:t>
            </a:r>
            <a:r>
              <a:rPr lang="hu-HU" sz="4200" dirty="0">
                <a:solidFill>
                  <a:srgbClr val="FF0000"/>
                </a:solidFill>
              </a:rPr>
              <a:t> </a:t>
            </a:r>
            <a:r>
              <a:rPr lang="hu-HU" sz="3500" dirty="0" smtClean="0"/>
              <a:t>(</a:t>
            </a:r>
            <a:r>
              <a:rPr lang="hu-HU" sz="3500" dirty="0" err="1" smtClean="0"/>
              <a:t>Henderlong</a:t>
            </a:r>
            <a:r>
              <a:rPr lang="hu-HU" sz="3500" dirty="0" smtClean="0"/>
              <a:t> </a:t>
            </a:r>
            <a:r>
              <a:rPr lang="hu-HU" sz="3500" dirty="0"/>
              <a:t>and </a:t>
            </a:r>
            <a:r>
              <a:rPr lang="hu-HU" sz="3500" dirty="0" err="1" smtClean="0"/>
              <a:t>Lepper</a:t>
            </a:r>
            <a:r>
              <a:rPr lang="hu-HU" sz="3500" dirty="0" smtClean="0"/>
              <a:t>, 2002)</a:t>
            </a:r>
          </a:p>
          <a:p>
            <a:pPr lvl="1"/>
            <a:r>
              <a:rPr lang="hu-HU" sz="3300" dirty="0" err="1"/>
              <a:t>l</a:t>
            </a:r>
            <a:r>
              <a:rPr lang="hu-HU" sz="3300" dirty="0" err="1" smtClean="0"/>
              <a:t>ittle</a:t>
            </a:r>
            <a:r>
              <a:rPr lang="hu-HU" sz="3300" dirty="0" smtClean="0"/>
              <a:t> </a:t>
            </a:r>
            <a:r>
              <a:rPr lang="hu-HU" sz="3300" dirty="0" err="1" smtClean="0"/>
              <a:t>about</a:t>
            </a:r>
            <a:r>
              <a:rPr lang="hu-HU" sz="3300" dirty="0" smtClean="0"/>
              <a:t> </a:t>
            </a:r>
            <a:r>
              <a:rPr lang="hu-HU" sz="3300" dirty="0" err="1" smtClean="0"/>
              <a:t>encouragement</a:t>
            </a:r>
            <a:endParaRPr lang="hu-HU" sz="3300" dirty="0" smtClean="0"/>
          </a:p>
          <a:p>
            <a:r>
              <a:rPr lang="hu-HU" sz="4100" dirty="0" err="1"/>
              <a:t>Various</a:t>
            </a:r>
            <a:r>
              <a:rPr lang="hu-HU" sz="4100" dirty="0"/>
              <a:t> </a:t>
            </a:r>
            <a:r>
              <a:rPr lang="hu-HU" sz="4100" dirty="0" err="1"/>
              <a:t>theories</a:t>
            </a:r>
            <a:r>
              <a:rPr lang="hu-HU" sz="4100" dirty="0"/>
              <a:t>:</a:t>
            </a:r>
          </a:p>
          <a:p>
            <a:pPr lvl="1"/>
            <a:r>
              <a:rPr lang="en-US" sz="3300" dirty="0"/>
              <a:t>Self-determination theory (Deci and Ryan 1985, 2000)</a:t>
            </a:r>
          </a:p>
          <a:p>
            <a:pPr lvl="1"/>
            <a:r>
              <a:rPr lang="en-US" sz="3300" dirty="0"/>
              <a:t>Cognitive evaluation theory</a:t>
            </a:r>
            <a:r>
              <a:rPr lang="hu-HU" sz="3300" dirty="0"/>
              <a:t> (Deci et </a:t>
            </a:r>
            <a:r>
              <a:rPr lang="hu-HU" sz="3300" dirty="0" err="1"/>
              <a:t>al</a:t>
            </a:r>
            <a:r>
              <a:rPr lang="hu-HU" sz="3300" dirty="0"/>
              <a:t> 1975)</a:t>
            </a:r>
            <a:endParaRPr lang="en-US" sz="3300" dirty="0"/>
          </a:p>
          <a:p>
            <a:pPr lvl="1"/>
            <a:r>
              <a:rPr lang="en-US" sz="3300" b="1" dirty="0"/>
              <a:t>Goal setting theory</a:t>
            </a:r>
            <a:r>
              <a:rPr lang="hu-HU" sz="3300" b="1" dirty="0"/>
              <a:t> </a:t>
            </a:r>
            <a:r>
              <a:rPr lang="hu-HU" sz="3300" dirty="0"/>
              <a:t>(Locke 1996, Bandura 1986</a:t>
            </a:r>
            <a:r>
              <a:rPr lang="hu-HU" sz="3300" dirty="0" smtClean="0"/>
              <a:t>)</a:t>
            </a:r>
          </a:p>
          <a:p>
            <a:pPr lvl="2"/>
            <a:r>
              <a:rPr lang="hu-HU" sz="2900" dirty="0" err="1" smtClean="0"/>
              <a:t>Basis</a:t>
            </a:r>
            <a:r>
              <a:rPr lang="hu-HU" sz="2900" dirty="0" smtClean="0"/>
              <a:t> of </a:t>
            </a:r>
            <a:r>
              <a:rPr lang="hu-HU" sz="2900" dirty="0" err="1" smtClean="0"/>
              <a:t>our</a:t>
            </a:r>
            <a:r>
              <a:rPr lang="hu-HU" sz="2900" dirty="0" smtClean="0"/>
              <a:t> </a:t>
            </a:r>
            <a:r>
              <a:rPr lang="hu-HU" sz="2900" dirty="0" err="1" smtClean="0"/>
              <a:t>model</a:t>
            </a:r>
            <a:endParaRPr lang="hu-HU" sz="2900" dirty="0" smtClean="0"/>
          </a:p>
          <a:p>
            <a:pPr lvl="1"/>
            <a:r>
              <a:rPr lang="hu-HU" sz="3300" b="1" dirty="0" err="1" smtClean="0"/>
              <a:t>Core</a:t>
            </a:r>
            <a:r>
              <a:rPr lang="hu-HU" sz="3300" b="1" dirty="0" smtClean="0"/>
              <a:t> </a:t>
            </a:r>
            <a:r>
              <a:rPr lang="hu-HU" sz="3300" b="1" dirty="0" err="1" smtClean="0"/>
              <a:t>Self-Evaluations</a:t>
            </a:r>
            <a:r>
              <a:rPr lang="hu-HU" sz="3300" b="1" dirty="0" smtClean="0"/>
              <a:t>,CSE </a:t>
            </a:r>
            <a:r>
              <a:rPr lang="hu-HU" sz="3300" dirty="0"/>
              <a:t>(</a:t>
            </a:r>
            <a:r>
              <a:rPr lang="hu-HU" sz="3300" dirty="0" err="1"/>
              <a:t>Judge</a:t>
            </a:r>
            <a:r>
              <a:rPr lang="hu-HU" sz="3300" dirty="0"/>
              <a:t>, Locke and </a:t>
            </a:r>
            <a:r>
              <a:rPr lang="hu-HU" sz="3300" dirty="0" err="1"/>
              <a:t>Durham</a:t>
            </a:r>
            <a:r>
              <a:rPr lang="hu-HU" sz="3300" dirty="0"/>
              <a:t> 1997</a:t>
            </a:r>
            <a:r>
              <a:rPr lang="hu-HU" sz="3300" dirty="0" smtClean="0"/>
              <a:t>)</a:t>
            </a:r>
          </a:p>
          <a:p>
            <a:pPr lvl="2"/>
            <a:r>
              <a:rPr lang="hu-HU" sz="2900" dirty="0" err="1" smtClean="0"/>
              <a:t>Focus</a:t>
            </a:r>
            <a:r>
              <a:rPr lang="hu-HU" sz="2900" dirty="0" smtClean="0"/>
              <a:t> </a:t>
            </a:r>
            <a:r>
              <a:rPr lang="hu-HU" sz="2900" dirty="0" err="1" smtClean="0"/>
              <a:t>on</a:t>
            </a:r>
            <a:r>
              <a:rPr lang="hu-HU" sz="2900" dirty="0" smtClean="0"/>
              <a:t> </a:t>
            </a:r>
            <a:r>
              <a:rPr lang="hu-HU" sz="2900" dirty="0" err="1" smtClean="0"/>
              <a:t>self</a:t>
            </a:r>
            <a:r>
              <a:rPr lang="hu-HU" sz="2900" dirty="0" smtClean="0"/>
              <a:t> </a:t>
            </a:r>
            <a:r>
              <a:rPr lang="hu-HU" sz="2900" dirty="0" err="1" smtClean="0"/>
              <a:t>confidence</a:t>
            </a:r>
            <a:endParaRPr lang="en-US" sz="2900" dirty="0"/>
          </a:p>
          <a:p>
            <a:r>
              <a:rPr lang="hu-HU" sz="4100" dirty="0" err="1"/>
              <a:t>Common</a:t>
            </a:r>
            <a:r>
              <a:rPr lang="hu-HU" sz="4100" dirty="0"/>
              <a:t> </a:t>
            </a:r>
            <a:r>
              <a:rPr lang="hu-HU" sz="4100" dirty="0" err="1"/>
              <a:t>conclusions</a:t>
            </a:r>
            <a:r>
              <a:rPr lang="hu-HU" sz="4100" dirty="0"/>
              <a:t>:</a:t>
            </a:r>
          </a:p>
          <a:p>
            <a:pPr lvl="1"/>
            <a:r>
              <a:rPr lang="en-US" sz="3300" b="1" dirty="0"/>
              <a:t>Individual differences </a:t>
            </a:r>
            <a:r>
              <a:rPr lang="en-US" sz="3300" dirty="0"/>
              <a:t>can lead people to</a:t>
            </a:r>
            <a:r>
              <a:rPr lang="en-US" sz="3300" b="1" dirty="0"/>
              <a:t> </a:t>
            </a:r>
            <a:r>
              <a:rPr lang="en-US" sz="3300" dirty="0"/>
              <a:t>interpret the same </a:t>
            </a:r>
            <a:r>
              <a:rPr lang="en-US" sz="3300" dirty="0" smtClean="0"/>
              <a:t>feedback </a:t>
            </a:r>
            <a:r>
              <a:rPr lang="en-US" sz="3300" dirty="0"/>
              <a:t>as </a:t>
            </a:r>
            <a:r>
              <a:rPr lang="hu-HU" sz="3300" dirty="0" err="1"/>
              <a:t>encouraging</a:t>
            </a:r>
            <a:r>
              <a:rPr lang="hu-HU" sz="3300" dirty="0"/>
              <a:t>, </a:t>
            </a:r>
            <a:r>
              <a:rPr lang="hu-HU" sz="3300" dirty="0" err="1" smtClean="0"/>
              <a:t>neutral</a:t>
            </a:r>
            <a:r>
              <a:rPr lang="hu-HU" sz="3300" dirty="0" smtClean="0"/>
              <a:t>, </a:t>
            </a:r>
            <a:r>
              <a:rPr lang="hu-HU" sz="3300" dirty="0" err="1"/>
              <a:t>or</a:t>
            </a:r>
            <a:r>
              <a:rPr lang="hu-HU" sz="3300" dirty="0"/>
              <a:t> </a:t>
            </a:r>
            <a:r>
              <a:rPr lang="hu-HU" sz="3300" dirty="0" err="1"/>
              <a:t>discouraging</a:t>
            </a:r>
            <a:endParaRPr lang="hu-HU" sz="3300" dirty="0"/>
          </a:p>
          <a:p>
            <a:pPr lvl="1"/>
            <a:r>
              <a:rPr lang="hu-HU" sz="3300" b="1" dirty="0" err="1"/>
              <a:t>Individual</a:t>
            </a:r>
            <a:r>
              <a:rPr lang="en-US" sz="3300" b="1" dirty="0"/>
              <a:t> </a:t>
            </a:r>
            <a:r>
              <a:rPr lang="en-US" sz="3300" b="1" dirty="0" smtClean="0"/>
              <a:t>factors</a:t>
            </a:r>
            <a:r>
              <a:rPr lang="hu-HU" sz="3300" b="1" dirty="0" smtClean="0"/>
              <a:t> </a:t>
            </a:r>
            <a:r>
              <a:rPr lang="hu-HU" sz="3300" dirty="0" err="1"/>
              <a:t>as</a:t>
            </a:r>
            <a:r>
              <a:rPr lang="hu-HU" sz="3300" dirty="0"/>
              <a:t> </a:t>
            </a:r>
            <a:r>
              <a:rPr lang="hu-HU" sz="3300" dirty="0" err="1"/>
              <a:t>well</a:t>
            </a:r>
            <a:r>
              <a:rPr lang="hu-HU" sz="3300" dirty="0"/>
              <a:t> </a:t>
            </a:r>
            <a:r>
              <a:rPr lang="hu-HU" sz="3300" dirty="0" err="1"/>
              <a:t>as</a:t>
            </a:r>
            <a:r>
              <a:rPr lang="hu-HU" sz="3300" dirty="0"/>
              <a:t> </a:t>
            </a:r>
            <a:r>
              <a:rPr lang="hu-HU" sz="3300" b="1" dirty="0" err="1"/>
              <a:t>environmental</a:t>
            </a:r>
            <a:r>
              <a:rPr lang="hu-HU" sz="3300" b="1" dirty="0"/>
              <a:t> </a:t>
            </a:r>
            <a:r>
              <a:rPr lang="hu-HU" sz="3300" b="1" dirty="0" err="1"/>
              <a:t>factors</a:t>
            </a:r>
            <a:r>
              <a:rPr lang="en-US" sz="3300" dirty="0"/>
              <a:t> play an important </a:t>
            </a:r>
            <a:r>
              <a:rPr lang="en-US" sz="3300" dirty="0" smtClean="0"/>
              <a:t>role</a:t>
            </a:r>
            <a:endParaRPr lang="hu-HU" sz="33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9B4-684C-470A-BBFE-DA0D0DF2A952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334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3200" dirty="0" err="1" smtClean="0"/>
              <a:t>Previous</a:t>
            </a:r>
            <a:r>
              <a:rPr lang="hu-HU" sz="3200" dirty="0" smtClean="0"/>
              <a:t> </a:t>
            </a:r>
            <a:r>
              <a:rPr lang="hu-HU" sz="3200" dirty="0" err="1" smtClean="0"/>
              <a:t>literature</a:t>
            </a:r>
            <a:r>
              <a:rPr lang="hu-HU" sz="3200" dirty="0"/>
              <a:t>:</a:t>
            </a:r>
            <a:r>
              <a:rPr lang="hu-HU" sz="3200" dirty="0" smtClean="0"/>
              <a:t> </a:t>
            </a:r>
            <a:r>
              <a:rPr lang="hu-HU" sz="3200" dirty="0" err="1" smtClean="0"/>
              <a:t>Economics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556792"/>
            <a:ext cx="8075240" cy="4464496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T</a:t>
            </a:r>
            <a:r>
              <a:rPr lang="hu-HU" dirty="0" smtClean="0"/>
              <a:t>he </a:t>
            </a:r>
            <a:r>
              <a:rPr lang="hu-HU" dirty="0" err="1"/>
              <a:t>impact</a:t>
            </a:r>
            <a:r>
              <a:rPr lang="hu-HU" dirty="0"/>
              <a:t> of </a:t>
            </a:r>
            <a:r>
              <a:rPr lang="hu-HU" b="1" dirty="0" err="1"/>
              <a:t>objective</a:t>
            </a:r>
            <a:r>
              <a:rPr lang="hu-HU" b="1" dirty="0"/>
              <a:t> performance </a:t>
            </a:r>
            <a:r>
              <a:rPr lang="hu-HU" b="1" dirty="0" err="1"/>
              <a:t>feedback</a:t>
            </a:r>
            <a:r>
              <a:rPr lang="hu-HU" b="1" dirty="0"/>
              <a:t> </a:t>
            </a:r>
            <a:endParaRPr lang="hu-HU" dirty="0"/>
          </a:p>
          <a:p>
            <a:pPr lvl="1"/>
            <a:r>
              <a:rPr lang="hu-HU" sz="2200" dirty="0" err="1" smtClean="0"/>
              <a:t>Bandiera</a:t>
            </a:r>
            <a:r>
              <a:rPr lang="hu-HU" sz="2200" dirty="0" smtClean="0"/>
              <a:t> </a:t>
            </a:r>
            <a:r>
              <a:rPr lang="hu-HU" sz="2200" dirty="0"/>
              <a:t>et </a:t>
            </a:r>
            <a:r>
              <a:rPr lang="hu-HU" sz="2200" dirty="0" err="1"/>
              <a:t>al</a:t>
            </a:r>
            <a:r>
              <a:rPr lang="hu-HU" sz="2200" dirty="0"/>
              <a:t> 2012 - </a:t>
            </a:r>
            <a:r>
              <a:rPr lang="hu-HU" sz="2200" dirty="0" err="1"/>
              <a:t>grade</a:t>
            </a:r>
            <a:r>
              <a:rPr lang="hu-HU" sz="2200" dirty="0"/>
              <a:t>, </a:t>
            </a:r>
            <a:endParaRPr lang="hu-HU" sz="2200" dirty="0" smtClean="0"/>
          </a:p>
          <a:p>
            <a:pPr lvl="1"/>
            <a:r>
              <a:rPr lang="hu-HU" sz="2200" dirty="0" smtClean="0"/>
              <a:t>Azmat </a:t>
            </a:r>
            <a:r>
              <a:rPr lang="hu-HU" sz="2200" dirty="0"/>
              <a:t>and </a:t>
            </a:r>
            <a:r>
              <a:rPr lang="hu-HU" sz="2200" dirty="0" err="1"/>
              <a:t>Iriberri</a:t>
            </a:r>
            <a:r>
              <a:rPr lang="hu-HU" sz="2200" dirty="0"/>
              <a:t> 2010 – </a:t>
            </a:r>
            <a:r>
              <a:rPr lang="hu-HU" sz="2200" dirty="0" err="1"/>
              <a:t>own</a:t>
            </a:r>
            <a:r>
              <a:rPr lang="hu-HU" sz="2200" dirty="0"/>
              <a:t> </a:t>
            </a:r>
            <a:r>
              <a:rPr lang="hu-HU" sz="2200" dirty="0" err="1"/>
              <a:t>grade</a:t>
            </a:r>
            <a:r>
              <a:rPr lang="hu-HU" sz="2200" dirty="0"/>
              <a:t> and </a:t>
            </a:r>
            <a:r>
              <a:rPr lang="hu-HU" sz="2200" dirty="0" err="1"/>
              <a:t>class</a:t>
            </a:r>
            <a:r>
              <a:rPr lang="hu-HU" sz="2200" dirty="0"/>
              <a:t> </a:t>
            </a:r>
            <a:r>
              <a:rPr lang="hu-HU" sz="2200" dirty="0" err="1"/>
              <a:t>grade</a:t>
            </a:r>
            <a:r>
              <a:rPr lang="hu-HU" sz="2200" dirty="0"/>
              <a:t>, </a:t>
            </a:r>
            <a:endParaRPr lang="hu-HU" sz="2200" dirty="0" smtClean="0"/>
          </a:p>
          <a:p>
            <a:pPr lvl="1"/>
            <a:r>
              <a:rPr lang="hu-HU" sz="2200" dirty="0" err="1" smtClean="0"/>
              <a:t>Hannan</a:t>
            </a:r>
            <a:r>
              <a:rPr lang="hu-HU" sz="2200" dirty="0" smtClean="0"/>
              <a:t> </a:t>
            </a:r>
            <a:r>
              <a:rPr lang="hu-HU" sz="2200" dirty="0"/>
              <a:t>et </a:t>
            </a:r>
            <a:r>
              <a:rPr lang="hu-HU" sz="2200" dirty="0" err="1"/>
              <a:t>al</a:t>
            </a:r>
            <a:r>
              <a:rPr lang="hu-HU" sz="2200" dirty="0"/>
              <a:t> </a:t>
            </a:r>
            <a:r>
              <a:rPr lang="hu-HU" sz="2200" dirty="0" smtClean="0"/>
              <a:t>2008 – </a:t>
            </a:r>
            <a:r>
              <a:rPr lang="hu-HU" sz="2200" dirty="0" err="1" smtClean="0"/>
              <a:t>relative</a:t>
            </a:r>
            <a:r>
              <a:rPr lang="hu-HU" sz="2200" dirty="0" smtClean="0"/>
              <a:t> performance </a:t>
            </a:r>
            <a:r>
              <a:rPr lang="hu-HU" sz="2200" dirty="0" err="1" smtClean="0"/>
              <a:t>feedback</a:t>
            </a:r>
            <a:r>
              <a:rPr lang="hu-HU" sz="2200" dirty="0" smtClean="0"/>
              <a:t> </a:t>
            </a:r>
            <a:r>
              <a:rPr lang="hu-HU" sz="2200" dirty="0" err="1" smtClean="0"/>
              <a:t>under</a:t>
            </a:r>
            <a:r>
              <a:rPr lang="hu-HU" sz="2200" dirty="0" smtClean="0"/>
              <a:t> </a:t>
            </a:r>
            <a:r>
              <a:rPr lang="hu-HU" sz="2200" dirty="0" err="1" smtClean="0"/>
              <a:t>various</a:t>
            </a:r>
            <a:r>
              <a:rPr lang="hu-HU" sz="2200" dirty="0" smtClean="0"/>
              <a:t> </a:t>
            </a:r>
            <a:r>
              <a:rPr lang="hu-HU" sz="2200" dirty="0" err="1" smtClean="0"/>
              <a:t>compensation</a:t>
            </a:r>
            <a:r>
              <a:rPr lang="hu-HU" sz="2200" dirty="0" smtClean="0"/>
              <a:t> </a:t>
            </a:r>
            <a:r>
              <a:rPr lang="hu-HU" sz="2200" dirty="0" err="1" smtClean="0"/>
              <a:t>schemes</a:t>
            </a:r>
            <a:endParaRPr lang="hu-HU" dirty="0"/>
          </a:p>
          <a:p>
            <a:r>
              <a:rPr lang="hu-HU" dirty="0" err="1"/>
              <a:t>Usually</a:t>
            </a:r>
            <a:r>
              <a:rPr lang="hu-HU" dirty="0"/>
              <a:t> </a:t>
            </a:r>
            <a:r>
              <a:rPr lang="hu-HU" dirty="0" err="1" smtClean="0"/>
              <a:t>find</a:t>
            </a:r>
            <a:r>
              <a:rPr lang="hu-HU" dirty="0" smtClean="0"/>
              <a:t> </a:t>
            </a:r>
            <a:r>
              <a:rPr lang="hu-HU" dirty="0"/>
              <a:t>a </a:t>
            </a:r>
            <a:r>
              <a:rPr lang="hu-HU" b="1" dirty="0" err="1"/>
              <a:t>positive</a:t>
            </a:r>
            <a:r>
              <a:rPr lang="hu-HU" dirty="0"/>
              <a:t> </a:t>
            </a:r>
            <a:r>
              <a:rPr lang="hu-HU" dirty="0" err="1" smtClean="0"/>
              <a:t>impact</a:t>
            </a:r>
            <a:endParaRPr lang="hu-HU" dirty="0" smtClean="0"/>
          </a:p>
          <a:p>
            <a:pPr lvl="1"/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 smtClean="0"/>
              <a:t>ability</a:t>
            </a:r>
            <a:r>
              <a:rPr lang="hu-HU" dirty="0" smtClean="0"/>
              <a:t>, </a:t>
            </a:r>
            <a:r>
              <a:rPr lang="hu-HU" dirty="0" err="1" smtClean="0"/>
              <a:t>low</a:t>
            </a:r>
            <a:r>
              <a:rPr lang="hu-HU" dirty="0" smtClean="0"/>
              <a:t> </a:t>
            </a:r>
            <a:r>
              <a:rPr lang="hu-HU" dirty="0" err="1" smtClean="0"/>
              <a:t>self</a:t>
            </a:r>
            <a:r>
              <a:rPr lang="hu-HU" dirty="0" smtClean="0"/>
              <a:t> </a:t>
            </a:r>
            <a:r>
              <a:rPr lang="hu-HU" dirty="0" err="1" smtClean="0"/>
              <a:t>confidence</a:t>
            </a:r>
            <a:r>
              <a:rPr lang="hu-HU" dirty="0" smtClean="0"/>
              <a:t> </a:t>
            </a:r>
            <a:r>
              <a:rPr lang="hu-HU" dirty="0" err="1" smtClean="0"/>
              <a:t>females</a:t>
            </a:r>
            <a:endParaRPr lang="hu-HU" dirty="0" smtClean="0"/>
          </a:p>
          <a:p>
            <a:pPr marL="457200" lvl="1" indent="0">
              <a:buNone/>
            </a:pPr>
            <a:endParaRPr lang="hu-HU" dirty="0" smtClean="0"/>
          </a:p>
          <a:p>
            <a:r>
              <a:rPr lang="hu-HU" dirty="0" err="1" smtClean="0"/>
              <a:t>Economic</a:t>
            </a:r>
            <a:r>
              <a:rPr lang="hu-HU" dirty="0" smtClean="0"/>
              <a:t> </a:t>
            </a:r>
            <a:r>
              <a:rPr lang="hu-HU" dirty="0" err="1" smtClean="0"/>
              <a:t>methodology</a:t>
            </a:r>
            <a:r>
              <a:rPr lang="hu-HU" dirty="0" smtClean="0"/>
              <a:t>:</a:t>
            </a:r>
            <a:endParaRPr lang="hu-HU" dirty="0"/>
          </a:p>
          <a:p>
            <a:pPr lvl="1"/>
            <a:r>
              <a:rPr lang="hu-HU" dirty="0" err="1"/>
              <a:t>large-scale</a:t>
            </a:r>
            <a:r>
              <a:rPr lang="hu-HU" dirty="0"/>
              <a:t> </a:t>
            </a:r>
            <a:r>
              <a:rPr lang="hu-HU" dirty="0" err="1"/>
              <a:t>experiments</a:t>
            </a:r>
            <a:endParaRPr lang="hu-HU" dirty="0"/>
          </a:p>
          <a:p>
            <a:pPr lvl="1"/>
            <a:r>
              <a:rPr lang="hu-HU" dirty="0" err="1"/>
              <a:t>heterogeneity</a:t>
            </a:r>
            <a:r>
              <a:rPr lang="hu-HU" dirty="0"/>
              <a:t> (</a:t>
            </a:r>
            <a:r>
              <a:rPr lang="hu-HU" dirty="0" err="1"/>
              <a:t>which</a:t>
            </a:r>
            <a:r>
              <a:rPr lang="hu-HU" dirty="0"/>
              <a:t> </a:t>
            </a:r>
            <a:r>
              <a:rPr lang="hu-HU" dirty="0" err="1"/>
              <a:t>groups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effected</a:t>
            </a:r>
            <a:r>
              <a:rPr lang="hu-HU" dirty="0" smtClean="0"/>
              <a:t>?)</a:t>
            </a:r>
          </a:p>
          <a:p>
            <a:pPr lvl="1"/>
            <a:r>
              <a:rPr lang="hu-HU" dirty="0" err="1" smtClean="0"/>
              <a:t>Focus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performance – </a:t>
            </a:r>
            <a:r>
              <a:rPr lang="hu-HU" dirty="0" err="1" smtClean="0"/>
              <a:t>economic</a:t>
            </a:r>
            <a:r>
              <a:rPr lang="hu-HU" dirty="0" smtClean="0"/>
              <a:t> </a:t>
            </a:r>
            <a:r>
              <a:rPr lang="hu-HU" dirty="0" err="1" smtClean="0"/>
              <a:t>implications</a:t>
            </a:r>
            <a:endParaRPr lang="hu-HU" dirty="0"/>
          </a:p>
          <a:p>
            <a:pPr lvl="1"/>
            <a:r>
              <a:rPr lang="hu-HU" dirty="0" err="1" smtClean="0"/>
              <a:t>but</a:t>
            </a:r>
            <a:r>
              <a:rPr lang="hu-HU" dirty="0" smtClean="0"/>
              <a:t>: less </a:t>
            </a:r>
            <a:r>
              <a:rPr lang="hu-HU" dirty="0" err="1"/>
              <a:t>detailed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discussing</a:t>
            </a:r>
            <a:r>
              <a:rPr lang="hu-HU" dirty="0"/>
              <a:t> </a:t>
            </a:r>
            <a:r>
              <a:rPr lang="hu-HU" dirty="0" err="1"/>
              <a:t>underlying</a:t>
            </a:r>
            <a:r>
              <a:rPr lang="hu-HU" dirty="0"/>
              <a:t> </a:t>
            </a:r>
            <a:r>
              <a:rPr lang="hu-HU" dirty="0" err="1"/>
              <a:t>theories</a:t>
            </a:r>
            <a:r>
              <a:rPr lang="hu-HU" dirty="0"/>
              <a:t> and </a:t>
            </a:r>
            <a:r>
              <a:rPr lang="hu-HU" dirty="0" err="1"/>
              <a:t>channels</a:t>
            </a:r>
            <a:endParaRPr lang="hu-HU" dirty="0"/>
          </a:p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9B4-684C-470A-BBFE-DA0D0DF2A952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96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35280" cy="517450"/>
          </a:xfrm>
        </p:spPr>
        <p:txBody>
          <a:bodyPr>
            <a:normAutofit fontScale="90000"/>
          </a:bodyPr>
          <a:lstStyle/>
          <a:p>
            <a:r>
              <a:rPr lang="hu-HU" sz="3600" dirty="0" err="1"/>
              <a:t>C</a:t>
            </a:r>
            <a:r>
              <a:rPr lang="hu-HU" sz="3600" dirty="0" err="1" smtClean="0"/>
              <a:t>ontribution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412776"/>
            <a:ext cx="8298668" cy="4824536"/>
          </a:xfrm>
        </p:spPr>
        <p:txBody>
          <a:bodyPr>
            <a:normAutofit fontScale="55000" lnSpcReduction="20000"/>
          </a:bodyPr>
          <a:lstStyle/>
          <a:p>
            <a:r>
              <a:rPr lang="hu-HU" sz="4400" dirty="0" smtClean="0"/>
              <a:t>B</a:t>
            </a:r>
            <a:r>
              <a:rPr lang="en-US" sz="4400" dirty="0" smtClean="0"/>
              <a:t>ring together theories and evidence </a:t>
            </a:r>
            <a:r>
              <a:rPr lang="hu-HU" sz="4400" dirty="0" err="1" smtClean="0"/>
              <a:t>on</a:t>
            </a:r>
            <a:r>
              <a:rPr lang="hu-HU" sz="4400" dirty="0" smtClean="0"/>
              <a:t> </a:t>
            </a:r>
            <a:r>
              <a:rPr lang="hu-HU" sz="4400" b="1" dirty="0" err="1" smtClean="0"/>
              <a:t>objective</a:t>
            </a:r>
            <a:r>
              <a:rPr lang="hu-HU" sz="4400" b="1" dirty="0"/>
              <a:t>/</a:t>
            </a:r>
            <a:r>
              <a:rPr lang="hu-HU" sz="4400" b="1" dirty="0" err="1" smtClean="0"/>
              <a:t>subjective</a:t>
            </a:r>
            <a:r>
              <a:rPr lang="hu-HU" sz="4400" b="1" dirty="0" smtClean="0"/>
              <a:t> </a:t>
            </a:r>
            <a:r>
              <a:rPr lang="hu-HU" sz="4400" b="1" dirty="0" err="1" smtClean="0"/>
              <a:t>feedback</a:t>
            </a:r>
            <a:r>
              <a:rPr lang="hu-HU" sz="4400" dirty="0" smtClean="0"/>
              <a:t> </a:t>
            </a:r>
            <a:r>
              <a:rPr lang="en-US" sz="4400" dirty="0" smtClean="0"/>
              <a:t>from </a:t>
            </a:r>
            <a:r>
              <a:rPr lang="en-US" sz="4400" b="1" dirty="0" smtClean="0"/>
              <a:t>econ</a:t>
            </a:r>
            <a:r>
              <a:rPr lang="hu-HU" sz="4400" b="1" dirty="0" err="1" smtClean="0"/>
              <a:t>omics</a:t>
            </a:r>
            <a:r>
              <a:rPr lang="hu-HU" sz="4400" b="1" dirty="0" smtClean="0"/>
              <a:t>/</a:t>
            </a:r>
            <a:r>
              <a:rPr lang="en-US" sz="4400" b="1" dirty="0" smtClean="0"/>
              <a:t>psych</a:t>
            </a:r>
            <a:r>
              <a:rPr lang="hu-HU" sz="4400" b="1" dirty="0" err="1" smtClean="0"/>
              <a:t>ology</a:t>
            </a:r>
            <a:endParaRPr lang="hu-HU" sz="4400" b="1" dirty="0" smtClean="0"/>
          </a:p>
          <a:p>
            <a:r>
              <a:rPr lang="hu-HU" sz="4400" b="1" dirty="0" err="1" smtClean="0"/>
              <a:t>Build</a:t>
            </a:r>
            <a:r>
              <a:rPr lang="hu-HU" sz="4400" b="1" dirty="0" smtClean="0"/>
              <a:t> an </a:t>
            </a:r>
            <a:r>
              <a:rPr lang="hu-HU" sz="4400" b="1" dirty="0" err="1" smtClean="0"/>
              <a:t>encompassing</a:t>
            </a:r>
            <a:r>
              <a:rPr lang="hu-HU" sz="4400" b="1" dirty="0" smtClean="0"/>
              <a:t> </a:t>
            </a:r>
            <a:r>
              <a:rPr lang="hu-HU" sz="4400" b="1" dirty="0" err="1" smtClean="0"/>
              <a:t>model</a:t>
            </a:r>
            <a:r>
              <a:rPr lang="hu-HU" sz="4400" b="1" dirty="0" smtClean="0"/>
              <a:t>:</a:t>
            </a:r>
            <a:r>
              <a:rPr lang="hu-HU" sz="4400" b="1" dirty="0"/>
              <a:t> </a:t>
            </a:r>
            <a:r>
              <a:rPr lang="hu-HU" sz="4000" dirty="0" err="1" smtClean="0"/>
              <a:t>allows</a:t>
            </a:r>
            <a:r>
              <a:rPr lang="hu-HU" sz="4000" dirty="0" smtClean="0"/>
              <a:t> </a:t>
            </a:r>
            <a:r>
              <a:rPr lang="hu-HU" sz="4000" dirty="0" err="1" smtClean="0"/>
              <a:t>the</a:t>
            </a:r>
            <a:r>
              <a:rPr lang="hu-HU" sz="4000" dirty="0" smtClean="0"/>
              <a:t> </a:t>
            </a:r>
            <a:r>
              <a:rPr lang="hu-HU" sz="4000" dirty="0" err="1" smtClean="0"/>
              <a:t>simultaneous</a:t>
            </a:r>
            <a:r>
              <a:rPr lang="hu-HU" sz="4000" dirty="0" smtClean="0"/>
              <a:t> </a:t>
            </a:r>
            <a:r>
              <a:rPr lang="hu-HU" sz="4000" dirty="0" err="1" smtClean="0"/>
              <a:t>analysis</a:t>
            </a:r>
            <a:r>
              <a:rPr lang="hu-HU" sz="4000" dirty="0" smtClean="0"/>
              <a:t> of </a:t>
            </a:r>
            <a:r>
              <a:rPr lang="hu-HU" sz="4000" dirty="0" err="1" smtClean="0"/>
              <a:t>both</a:t>
            </a:r>
            <a:r>
              <a:rPr lang="hu-HU" sz="4000" dirty="0" smtClean="0"/>
              <a:t> </a:t>
            </a:r>
            <a:r>
              <a:rPr lang="hu-HU" sz="4000" dirty="0" err="1" smtClean="0"/>
              <a:t>objective</a:t>
            </a:r>
            <a:r>
              <a:rPr lang="hu-HU" sz="4000" dirty="0" smtClean="0"/>
              <a:t> and </a:t>
            </a:r>
            <a:r>
              <a:rPr lang="hu-HU" sz="4000" dirty="0" err="1" smtClean="0"/>
              <a:t>subjective</a:t>
            </a:r>
            <a:r>
              <a:rPr lang="hu-HU" sz="4000" dirty="0" smtClean="0"/>
              <a:t> </a:t>
            </a:r>
            <a:r>
              <a:rPr lang="hu-HU" sz="4000" dirty="0" err="1" smtClean="0"/>
              <a:t>feedback</a:t>
            </a:r>
            <a:endParaRPr lang="hu-HU" sz="4000" dirty="0" smtClean="0"/>
          </a:p>
          <a:p>
            <a:pPr lvl="2"/>
            <a:r>
              <a:rPr lang="hu-HU" sz="3600" dirty="0" err="1" smtClean="0"/>
              <a:t>Praise</a:t>
            </a:r>
            <a:r>
              <a:rPr lang="hu-HU" sz="3600" dirty="0" smtClean="0"/>
              <a:t>, </a:t>
            </a:r>
            <a:r>
              <a:rPr lang="hu-HU" sz="3600" dirty="0" err="1" smtClean="0"/>
              <a:t>encouragement</a:t>
            </a:r>
            <a:r>
              <a:rPr lang="hu-HU" sz="3600" dirty="0" smtClean="0"/>
              <a:t> </a:t>
            </a:r>
            <a:r>
              <a:rPr lang="hu-HU" sz="3600" dirty="0" err="1" smtClean="0"/>
              <a:t>not</a:t>
            </a:r>
            <a:r>
              <a:rPr lang="hu-HU" sz="3600" dirty="0" smtClean="0"/>
              <a:t> </a:t>
            </a:r>
            <a:r>
              <a:rPr lang="hu-HU" sz="3600" dirty="0" err="1" smtClean="0"/>
              <a:t>studied</a:t>
            </a:r>
            <a:r>
              <a:rPr lang="hu-HU" sz="3600" dirty="0" smtClean="0"/>
              <a:t> </a:t>
            </a:r>
            <a:r>
              <a:rPr lang="hu-HU" sz="3600" dirty="0" err="1" smtClean="0"/>
              <a:t>in</a:t>
            </a:r>
            <a:r>
              <a:rPr lang="hu-HU" sz="3600" dirty="0" smtClean="0"/>
              <a:t> </a:t>
            </a:r>
            <a:r>
              <a:rPr lang="hu-HU" sz="3600" dirty="0" err="1" smtClean="0"/>
              <a:t>economic</a:t>
            </a:r>
            <a:r>
              <a:rPr lang="hu-HU" sz="3600" dirty="0" smtClean="0"/>
              <a:t> </a:t>
            </a:r>
            <a:r>
              <a:rPr lang="hu-HU" sz="3600" dirty="0" err="1" smtClean="0"/>
              <a:t>framework</a:t>
            </a:r>
            <a:r>
              <a:rPr lang="hu-HU" sz="3600" dirty="0" smtClean="0"/>
              <a:t> </a:t>
            </a:r>
            <a:r>
              <a:rPr lang="hu-HU" sz="3600" dirty="0" err="1" smtClean="0"/>
              <a:t>yet</a:t>
            </a:r>
            <a:endParaRPr lang="hu-HU" sz="3600" dirty="0" smtClean="0"/>
          </a:p>
          <a:p>
            <a:pPr lvl="2"/>
            <a:r>
              <a:rPr lang="hu-HU" sz="3600" dirty="0" err="1" smtClean="0"/>
              <a:t>Encouragement</a:t>
            </a:r>
            <a:r>
              <a:rPr lang="hu-HU" sz="3600" dirty="0" smtClean="0"/>
              <a:t> </a:t>
            </a:r>
            <a:r>
              <a:rPr lang="hu-HU" sz="3600" dirty="0" err="1" smtClean="0"/>
              <a:t>rarely</a:t>
            </a:r>
            <a:r>
              <a:rPr lang="hu-HU" sz="3600" dirty="0" smtClean="0"/>
              <a:t> </a:t>
            </a:r>
            <a:r>
              <a:rPr lang="hu-HU" sz="3600" dirty="0" err="1"/>
              <a:t>studied</a:t>
            </a:r>
            <a:r>
              <a:rPr lang="hu-HU" sz="3600" dirty="0"/>
              <a:t> </a:t>
            </a:r>
            <a:r>
              <a:rPr lang="hu-HU" sz="3600" dirty="0" err="1" smtClean="0"/>
              <a:t>even</a:t>
            </a:r>
            <a:r>
              <a:rPr lang="hu-HU" sz="3600" dirty="0" smtClean="0"/>
              <a:t> </a:t>
            </a:r>
            <a:r>
              <a:rPr lang="hu-HU" sz="3600" dirty="0" err="1" smtClean="0"/>
              <a:t>in</a:t>
            </a:r>
            <a:r>
              <a:rPr lang="hu-HU" sz="3600" dirty="0" smtClean="0"/>
              <a:t> </a:t>
            </a:r>
            <a:r>
              <a:rPr lang="hu-HU" sz="3600" dirty="0"/>
              <a:t>a </a:t>
            </a:r>
            <a:r>
              <a:rPr lang="hu-HU" sz="3600" dirty="0" err="1"/>
              <a:t>psychology</a:t>
            </a:r>
            <a:r>
              <a:rPr lang="hu-HU" sz="3600" dirty="0"/>
              <a:t> </a:t>
            </a:r>
            <a:r>
              <a:rPr lang="hu-HU" sz="3600" dirty="0" err="1" smtClean="0"/>
              <a:t>framework</a:t>
            </a:r>
            <a:endParaRPr lang="hu-HU" sz="3600" dirty="0" smtClean="0"/>
          </a:p>
          <a:p>
            <a:pPr lvl="2"/>
            <a:r>
              <a:rPr lang="hu-HU" sz="3600" dirty="0" err="1" smtClean="0"/>
              <a:t>Types</a:t>
            </a:r>
            <a:r>
              <a:rPr lang="hu-HU" sz="3600" dirty="0" smtClean="0"/>
              <a:t> </a:t>
            </a:r>
            <a:r>
              <a:rPr lang="hu-HU" sz="3600" dirty="0" err="1" smtClean="0"/>
              <a:t>not</a:t>
            </a:r>
            <a:r>
              <a:rPr lang="en-US" sz="3600" dirty="0" smtClean="0"/>
              <a:t> </a:t>
            </a:r>
            <a:r>
              <a:rPr lang="hu-HU" sz="3600" dirty="0" err="1" smtClean="0"/>
              <a:t>previously</a:t>
            </a:r>
            <a:r>
              <a:rPr lang="hu-HU" sz="3600" dirty="0" smtClean="0"/>
              <a:t> </a:t>
            </a:r>
            <a:r>
              <a:rPr lang="en-US" sz="3600" dirty="0" smtClean="0"/>
              <a:t>tested </a:t>
            </a:r>
            <a:r>
              <a:rPr lang="en-US" sz="3600" dirty="0"/>
              <a:t>in relation to each </a:t>
            </a:r>
            <a:r>
              <a:rPr lang="en-US" sz="3600" dirty="0" smtClean="0"/>
              <a:t>other</a:t>
            </a:r>
            <a:endParaRPr lang="hu-HU" sz="3600" dirty="0" smtClean="0"/>
          </a:p>
          <a:p>
            <a:r>
              <a:rPr lang="hu-HU" sz="4400" b="1" dirty="0" smtClean="0"/>
              <a:t>Online game </a:t>
            </a:r>
            <a:r>
              <a:rPr lang="en-US" sz="4400" b="1" dirty="0" smtClean="0"/>
              <a:t>method</a:t>
            </a:r>
            <a:r>
              <a:rPr lang="hu-HU" sz="4400" b="1" dirty="0" smtClean="0"/>
              <a:t> </a:t>
            </a:r>
            <a:endParaRPr lang="hu-HU" sz="4400" b="1" dirty="0"/>
          </a:p>
          <a:p>
            <a:pPr lvl="1"/>
            <a:r>
              <a:rPr lang="hu-HU" sz="4000" dirty="0" err="1" smtClean="0"/>
              <a:t>Large</a:t>
            </a:r>
            <a:r>
              <a:rPr lang="hu-HU" sz="4000" dirty="0" smtClean="0"/>
              <a:t> </a:t>
            </a:r>
            <a:r>
              <a:rPr lang="hu-HU" sz="4000" dirty="0" err="1" smtClean="0"/>
              <a:t>potential</a:t>
            </a:r>
            <a:r>
              <a:rPr lang="hu-HU" sz="4000" dirty="0" smtClean="0"/>
              <a:t> </a:t>
            </a:r>
            <a:r>
              <a:rPr lang="hu-HU" sz="4000" dirty="0" err="1" smtClean="0"/>
              <a:t>sample</a:t>
            </a:r>
            <a:r>
              <a:rPr lang="hu-HU" sz="4000" dirty="0" smtClean="0"/>
              <a:t>, </a:t>
            </a:r>
            <a:r>
              <a:rPr lang="hu-HU" sz="4000" dirty="0" err="1" smtClean="0"/>
              <a:t>easy</a:t>
            </a:r>
            <a:r>
              <a:rPr lang="hu-HU" sz="4000" dirty="0" smtClean="0"/>
              <a:t> </a:t>
            </a:r>
            <a:r>
              <a:rPr lang="hu-HU" sz="4000" dirty="0" err="1" smtClean="0"/>
              <a:t>utilization</a:t>
            </a:r>
            <a:r>
              <a:rPr lang="hu-HU" sz="4000" dirty="0" smtClean="0"/>
              <a:t>, </a:t>
            </a:r>
          </a:p>
          <a:p>
            <a:pPr lvl="1"/>
            <a:r>
              <a:rPr lang="hu-HU" sz="4000" dirty="0" err="1"/>
              <a:t>H</a:t>
            </a:r>
            <a:r>
              <a:rPr lang="hu-HU" sz="4000" dirty="0" err="1" smtClean="0"/>
              <a:t>igh</a:t>
            </a:r>
            <a:r>
              <a:rPr lang="hu-HU" sz="4000" dirty="0" smtClean="0"/>
              <a:t> </a:t>
            </a:r>
            <a:r>
              <a:rPr lang="hu-HU" sz="4000" dirty="0" err="1" smtClean="0"/>
              <a:t>quality</a:t>
            </a:r>
            <a:r>
              <a:rPr lang="hu-HU" sz="4000" dirty="0" smtClean="0"/>
              <a:t>, </a:t>
            </a:r>
            <a:r>
              <a:rPr lang="hu-HU" sz="4000" dirty="0" err="1" smtClean="0"/>
              <a:t>detailed</a:t>
            </a:r>
            <a:r>
              <a:rPr lang="hu-HU" sz="4000" dirty="0" smtClean="0"/>
              <a:t> </a:t>
            </a:r>
            <a:r>
              <a:rPr lang="hu-HU" sz="4000" dirty="0" err="1" smtClean="0"/>
              <a:t>data</a:t>
            </a:r>
            <a:endParaRPr lang="hu-HU" sz="4000" dirty="0" smtClean="0"/>
          </a:p>
          <a:p>
            <a:pPr lvl="1"/>
            <a:r>
              <a:rPr lang="hu-HU" sz="4000" dirty="0" smtClean="0"/>
              <a:t>P</a:t>
            </a:r>
            <a:r>
              <a:rPr lang="en-US" sz="4000" dirty="0" err="1"/>
              <a:t>ossib</a:t>
            </a:r>
            <a:r>
              <a:rPr lang="hu-HU" sz="4000" dirty="0"/>
              <a:t>i</a:t>
            </a:r>
            <a:r>
              <a:rPr lang="en-US" sz="4000" dirty="0"/>
              <a:t>lit</a:t>
            </a:r>
            <a:r>
              <a:rPr lang="hu-HU" sz="4000" dirty="0" err="1"/>
              <a:t>ies</a:t>
            </a:r>
            <a:r>
              <a:rPr lang="en-US" sz="4000" dirty="0"/>
              <a:t> for future </a:t>
            </a:r>
            <a:r>
              <a:rPr lang="hu-HU" sz="4000" dirty="0" err="1" smtClean="0"/>
              <a:t>tests</a:t>
            </a:r>
            <a:r>
              <a:rPr lang="en-US" sz="4000" dirty="0" smtClean="0"/>
              <a:t>: </a:t>
            </a:r>
            <a:r>
              <a:rPr lang="hu-HU" sz="4000" dirty="0" smtClean="0"/>
              <a:t> </a:t>
            </a:r>
            <a:r>
              <a:rPr lang="en-US" sz="4000" dirty="0" smtClean="0"/>
              <a:t>combinations </a:t>
            </a:r>
            <a:r>
              <a:rPr lang="en-US" sz="4000" dirty="0"/>
              <a:t>of </a:t>
            </a:r>
            <a:r>
              <a:rPr lang="hu-HU" sz="4000" dirty="0" err="1"/>
              <a:t>feedback</a:t>
            </a:r>
            <a:r>
              <a:rPr lang="hu-HU" sz="4000" dirty="0"/>
              <a:t> </a:t>
            </a:r>
            <a:r>
              <a:rPr lang="en-US" sz="4000" dirty="0"/>
              <a:t>types, </a:t>
            </a:r>
            <a:r>
              <a:rPr lang="hu-HU" sz="4000" dirty="0" err="1" smtClean="0"/>
              <a:t>by</a:t>
            </a:r>
            <a:r>
              <a:rPr lang="hu-HU" sz="4000" dirty="0" smtClean="0"/>
              <a:t> </a:t>
            </a:r>
            <a:r>
              <a:rPr lang="hu-HU" sz="4000" dirty="0" err="1" smtClean="0"/>
              <a:t>task</a:t>
            </a:r>
            <a:r>
              <a:rPr lang="hu-HU" sz="4000" dirty="0" smtClean="0"/>
              <a:t> </a:t>
            </a:r>
            <a:r>
              <a:rPr lang="hu-HU" sz="4000" dirty="0" err="1" smtClean="0"/>
              <a:t>type</a:t>
            </a:r>
            <a:r>
              <a:rPr lang="hu-HU" sz="4000" dirty="0" smtClean="0"/>
              <a:t>, </a:t>
            </a:r>
            <a:r>
              <a:rPr lang="hu-HU" sz="4000" dirty="0" err="1" smtClean="0"/>
              <a:t>by</a:t>
            </a:r>
            <a:r>
              <a:rPr lang="hu-HU" sz="4000" dirty="0" smtClean="0"/>
              <a:t> </a:t>
            </a:r>
            <a:r>
              <a:rPr lang="en-US" sz="4000" dirty="0" smtClean="0"/>
              <a:t>frequency </a:t>
            </a:r>
            <a:r>
              <a:rPr lang="en-US" sz="4000" dirty="0"/>
              <a:t>of feedback, </a:t>
            </a:r>
            <a:r>
              <a:rPr lang="hu-HU" sz="4000" dirty="0" err="1" smtClean="0"/>
              <a:t>by</a:t>
            </a:r>
            <a:r>
              <a:rPr lang="hu-HU" sz="4000" dirty="0" smtClean="0"/>
              <a:t> </a:t>
            </a:r>
            <a:r>
              <a:rPr lang="hu-HU" sz="4000" dirty="0" err="1" smtClean="0"/>
              <a:t>source</a:t>
            </a:r>
            <a:r>
              <a:rPr lang="hu-HU" sz="4000" dirty="0" smtClean="0"/>
              <a:t> </a:t>
            </a:r>
            <a:r>
              <a:rPr lang="hu-HU" sz="4000" dirty="0"/>
              <a:t>of </a:t>
            </a:r>
            <a:r>
              <a:rPr lang="hu-HU" sz="4000" dirty="0" err="1"/>
              <a:t>feedback</a:t>
            </a:r>
            <a:r>
              <a:rPr lang="hu-HU" sz="4000" dirty="0"/>
              <a:t>, </a:t>
            </a:r>
            <a:r>
              <a:rPr lang="hu-HU" sz="4000" dirty="0" err="1" smtClean="0"/>
              <a:t>peer</a:t>
            </a:r>
            <a:r>
              <a:rPr lang="hu-HU" sz="4000" dirty="0" smtClean="0"/>
              <a:t> </a:t>
            </a:r>
            <a:r>
              <a:rPr lang="hu-HU" sz="4000" dirty="0" err="1"/>
              <a:t>effects</a:t>
            </a:r>
            <a:r>
              <a:rPr lang="hu-HU" sz="4000" dirty="0"/>
              <a:t> and </a:t>
            </a:r>
            <a:r>
              <a:rPr lang="hu-HU" sz="4000" dirty="0" err="1"/>
              <a:t>competitiveness</a:t>
            </a:r>
            <a:r>
              <a:rPr lang="hu-HU" sz="4000" dirty="0"/>
              <a:t>, </a:t>
            </a:r>
            <a:r>
              <a:rPr lang="hu-HU" sz="4000" dirty="0" err="1" smtClean="0"/>
              <a:t>differences</a:t>
            </a:r>
            <a:r>
              <a:rPr lang="hu-HU" sz="4000" dirty="0" smtClean="0"/>
              <a:t> </a:t>
            </a:r>
            <a:r>
              <a:rPr lang="hu-HU" sz="4000" dirty="0" err="1"/>
              <a:t>in</a:t>
            </a:r>
            <a:r>
              <a:rPr lang="hu-HU" sz="4000" dirty="0"/>
              <a:t> </a:t>
            </a:r>
            <a:r>
              <a:rPr lang="en-US" sz="4000" dirty="0"/>
              <a:t>goal-setting, </a:t>
            </a:r>
            <a:r>
              <a:rPr lang="hu-HU" sz="4000" dirty="0" err="1" smtClean="0"/>
              <a:t>task</a:t>
            </a:r>
            <a:r>
              <a:rPr lang="hu-HU" sz="4000" dirty="0" smtClean="0"/>
              <a:t> </a:t>
            </a:r>
            <a:r>
              <a:rPr lang="hu-HU" sz="4000" dirty="0" err="1" smtClean="0"/>
              <a:t>clarity</a:t>
            </a:r>
            <a:r>
              <a:rPr lang="hu-HU" sz="4000" dirty="0" smtClean="0"/>
              <a:t>, </a:t>
            </a:r>
            <a:r>
              <a:rPr lang="hu-HU" sz="4000" dirty="0" err="1" smtClean="0"/>
              <a:t>etc</a:t>
            </a:r>
            <a:r>
              <a:rPr lang="hu-HU" sz="4000" dirty="0" smtClean="0"/>
              <a:t>…</a:t>
            </a:r>
            <a:endParaRPr lang="hu-HU" sz="40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9B4-684C-470A-BBFE-DA0D0DF2A952}" type="slidenum">
              <a:rPr lang="hu-HU" smtClean="0"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181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064896" cy="490066"/>
          </a:xfrm>
        </p:spPr>
        <p:txBody>
          <a:bodyPr>
            <a:normAutofit fontScale="90000"/>
          </a:bodyPr>
          <a:lstStyle/>
          <a:p>
            <a:r>
              <a:rPr lang="hu-HU" sz="3600" dirty="0" err="1" smtClean="0"/>
              <a:t>Model</a:t>
            </a:r>
            <a:r>
              <a:rPr lang="hu-HU" sz="3600" dirty="0" smtClean="0"/>
              <a:t>: </a:t>
            </a:r>
            <a:r>
              <a:rPr lang="hu-HU" sz="3600" dirty="0" err="1"/>
              <a:t>Information</a:t>
            </a:r>
            <a:r>
              <a:rPr lang="hu-HU" sz="3600" dirty="0"/>
              <a:t> </a:t>
            </a:r>
            <a:r>
              <a:rPr lang="hu-HU" sz="3600" dirty="0" err="1"/>
              <a:t>content</a:t>
            </a:r>
            <a:r>
              <a:rPr lang="hu-HU" sz="3600" dirty="0"/>
              <a:t> of </a:t>
            </a:r>
            <a:r>
              <a:rPr lang="hu-HU" sz="3600" dirty="0" err="1"/>
              <a:t>feedback</a:t>
            </a:r>
            <a:r>
              <a:rPr lang="hu-HU" sz="3600" dirty="0"/>
              <a:t> </a:t>
            </a:r>
            <a:r>
              <a:rPr lang="hu-HU" sz="3600" dirty="0" err="1" smtClean="0"/>
              <a:t>types</a:t>
            </a:r>
            <a:endParaRPr lang="hu-HU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435280" cy="5184576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hu-HU" b="0" i="0" smtClean="0">
                        <a:latin typeface="Cambria Math"/>
                      </a:rPr>
                      <m:t>:</m:t>
                    </m:r>
                    <m:r>
                      <a:rPr lang="hu-HU">
                        <a:latin typeface="Cambria Math"/>
                      </a:rPr>
                      <m:t> </m:t>
                    </m:r>
                  </m:oMath>
                </a14:m>
                <a:r>
                  <a:rPr lang="hu-HU" b="1" dirty="0" smtClean="0"/>
                  <a:t>objective </a:t>
                </a:r>
                <a:r>
                  <a:rPr lang="hu-HU" b="1" dirty="0" err="1" smtClean="0"/>
                  <a:t>information</a:t>
                </a:r>
                <a:r>
                  <a:rPr lang="hu-HU" b="1" dirty="0" smtClean="0"/>
                  <a:t> </a:t>
                </a:r>
                <a:r>
                  <a:rPr lang="hu-HU" dirty="0" err="1" smtClean="0"/>
                  <a:t>about</a:t>
                </a:r>
                <a:r>
                  <a:rPr lang="hu-HU" dirty="0" smtClean="0"/>
                  <a:t> performance</a:t>
                </a:r>
                <a:r>
                  <a:rPr lang="hu-HU" dirty="0" smtClean="0"/>
                  <a:t>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dirty="0">
                        <a:latin typeface="Cambria Math"/>
                      </a:rPr>
                      <m:t>p</m:t>
                    </m:r>
                    <m:r>
                      <m:rPr>
                        <m:nor/>
                      </m:rPr>
                      <a:rPr lang="hu-HU" dirty="0"/>
                      <m:t>erformance</m:t>
                    </m:r>
                    <m:r>
                      <m:rPr>
                        <m:nor/>
                      </m:rPr>
                      <a:rPr lang="hu-HU" dirty="0"/>
                      <m:t> </m:t>
                    </m:r>
                    <m:r>
                      <m:rPr>
                        <m:nor/>
                      </m:rPr>
                      <a:rPr lang="hu-HU" dirty="0"/>
                      <m:t>feedback</m:t>
                    </m:r>
                    <m:r>
                      <m:rPr>
                        <m:nor/>
                      </m:rPr>
                      <a:rPr lang="hu-HU" i="0" dirty="0" smtClean="0"/>
                      <m:t> (</m:t>
                    </m:r>
                    <m:r>
                      <m:rPr>
                        <m:nor/>
                      </m:rPr>
                      <a:rPr lang="hu-HU" i="0" dirty="0" smtClean="0"/>
                      <m:t>score</m:t>
                    </m:r>
                    <m:r>
                      <m:rPr>
                        <m:nor/>
                      </m:rPr>
                      <a:rPr lang="hu-HU" i="0" dirty="0" smtClean="0"/>
                      <m:t>)</m:t>
                    </m:r>
                  </m:oMath>
                </a14:m>
                <a:endParaRPr lang="hu-HU" dirty="0" smtClean="0"/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hu-HU" dirty="0" smtClean="0">
                    <a:sym typeface="Wingdings" panose="05000000000000000000" pitchFamily="2" charset="2"/>
                  </a:rPr>
                  <a:t> </a:t>
                </a:r>
                <a:r>
                  <a:rPr lang="hu-HU" dirty="0" err="1" smtClean="0">
                    <a:sym typeface="Wingdings" panose="05000000000000000000" pitchFamily="2" charset="2"/>
                  </a:rPr>
                  <a:t>Shown</a:t>
                </a:r>
                <a:r>
                  <a:rPr lang="hu-HU" dirty="0" smtClean="0">
                    <a:sym typeface="Wingdings" panose="05000000000000000000" pitchFamily="2" charset="2"/>
                  </a:rPr>
                  <a:t> </a:t>
                </a:r>
                <a:r>
                  <a:rPr lang="hu-HU" dirty="0" err="1" smtClean="0">
                    <a:sym typeface="Wingdings" panose="05000000000000000000" pitchFamily="2" charset="2"/>
                  </a:rPr>
                  <a:t>to</a:t>
                </a:r>
                <a:r>
                  <a:rPr lang="hu-HU" dirty="0" smtClean="0">
                    <a:sym typeface="Wingdings" panose="05000000000000000000" pitchFamily="2" charset="2"/>
                  </a:rPr>
                  <a:t> </a:t>
                </a:r>
                <a:r>
                  <a:rPr lang="hu-HU" dirty="0" err="1" smtClean="0">
                    <a:sym typeface="Wingdings" panose="05000000000000000000" pitchFamily="2" charset="2"/>
                  </a:rPr>
                  <a:t>affect</a:t>
                </a:r>
                <a:r>
                  <a:rPr lang="hu-HU" dirty="0" smtClean="0">
                    <a:sym typeface="Wingdings" panose="05000000000000000000" pitchFamily="2" charset="2"/>
                  </a:rPr>
                  <a:t> </a:t>
                </a:r>
                <a:r>
                  <a:rPr lang="hu-HU" dirty="0" err="1" smtClean="0">
                    <a:sym typeface="Wingdings" panose="05000000000000000000" pitchFamily="2" charset="2"/>
                  </a:rPr>
                  <a:t>expectations</a:t>
                </a:r>
                <a:r>
                  <a:rPr lang="hu-HU" dirty="0" smtClean="0">
                    <a:sym typeface="Wingdings" panose="05000000000000000000" pitchFamily="2" charset="2"/>
                  </a:rPr>
                  <a:t> of performance</a:t>
                </a:r>
              </a:p>
              <a:p>
                <a:pPr marL="0" indent="0">
                  <a:buNone/>
                </a:pPr>
                <a:endParaRPr lang="hu-HU" dirty="0" smtClean="0"/>
              </a:p>
              <a:p>
                <a:pPr>
                  <a:lnSpc>
                    <a:spcPct val="17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hu-HU" dirty="0" smtClean="0"/>
                  <a:t>: </a:t>
                </a:r>
                <a:r>
                  <a:rPr lang="hu-HU" b="1" dirty="0" err="1" smtClean="0"/>
                  <a:t>subjective</a:t>
                </a:r>
                <a:r>
                  <a:rPr lang="hu-HU" b="1" dirty="0" smtClean="0"/>
                  <a:t> </a:t>
                </a:r>
                <a:r>
                  <a:rPr lang="hu-HU" b="1" dirty="0" err="1" smtClean="0"/>
                  <a:t>information</a:t>
                </a:r>
                <a:r>
                  <a:rPr lang="hu-HU" b="1" dirty="0" smtClean="0"/>
                  <a:t> </a:t>
                </a:r>
                <a:r>
                  <a:rPr lang="hu-HU" dirty="0" err="1" smtClean="0"/>
                  <a:t>about</a:t>
                </a:r>
                <a:r>
                  <a:rPr lang="hu-HU" dirty="0" smtClean="0"/>
                  <a:t> performance </a:t>
                </a:r>
                <a:r>
                  <a:rPr lang="hu-HU" dirty="0" err="1" smtClean="0"/>
                  <a:t>from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enviroment</a:t>
                </a:r>
                <a:endParaRPr lang="hu-HU" dirty="0" smtClean="0"/>
              </a:p>
              <a:p>
                <a:pPr lvl="1">
                  <a:lnSpc>
                    <a:spcPct val="17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31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hu-HU" sz="3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u-HU" sz="3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𝐸𝑃</m:t>
                        </m:r>
                      </m:sub>
                    </m:sSub>
                    <m:r>
                      <m:rPr>
                        <m:nor/>
                      </m:rPr>
                      <a:rPr lang="hu-HU" sz="3100" b="1" i="0" smtClean="0">
                        <a:solidFill>
                          <a:prstClr val="black"/>
                        </a:solidFill>
                        <a:latin typeface="Cambria Math"/>
                      </a:rPr>
                      <m:t>: </m:t>
                    </m:r>
                    <m:r>
                      <m:rPr>
                        <m:nor/>
                      </m:rPr>
                      <a:rPr lang="hu-HU" sz="3100" b="1" dirty="0">
                        <a:solidFill>
                          <a:prstClr val="black"/>
                        </a:solidFill>
                      </a:rPr>
                      <m:t>Praise</m:t>
                    </m:r>
                    <m:r>
                      <m:rPr>
                        <m:nor/>
                      </m:rPr>
                      <a:rPr lang="hu-HU" sz="3100" dirty="0">
                        <a:solidFill>
                          <a:prstClr val="black"/>
                        </a:solidFill>
                      </a:rPr>
                      <m:t> </m:t>
                    </m:r>
                  </m:oMath>
                </a14:m>
                <a:r>
                  <a:rPr lang="hu-HU" sz="2600" dirty="0" smtClean="0"/>
                  <a:t>: </a:t>
                </a:r>
                <a:r>
                  <a:rPr lang="hu-HU" sz="2900" dirty="0" err="1" smtClean="0"/>
                  <a:t>about</a:t>
                </a:r>
                <a:r>
                  <a:rPr lang="hu-HU" sz="2900" dirty="0" smtClean="0"/>
                  <a:t> </a:t>
                </a:r>
                <a:r>
                  <a:rPr lang="hu-HU" sz="2900" b="1" dirty="0" err="1" smtClean="0"/>
                  <a:t>past</a:t>
                </a:r>
                <a:r>
                  <a:rPr lang="hu-HU" sz="2900" dirty="0" smtClean="0"/>
                  <a:t> performance</a:t>
                </a:r>
                <a:endParaRPr lang="hu-HU" sz="2600" dirty="0" smtClean="0"/>
              </a:p>
              <a:p>
                <a:pPr lvl="1">
                  <a:lnSpc>
                    <a:spcPct val="17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31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31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u-HU" sz="3100" i="1">
                            <a:latin typeface="Cambria Math" panose="02040503050406030204" pitchFamily="18" charset="0"/>
                          </a:rPr>
                          <m:t>𝐸𝐹</m:t>
                        </m:r>
                      </m:sub>
                    </m:sSub>
                    <m:r>
                      <m:rPr>
                        <m:nor/>
                      </m:rPr>
                      <a:rPr lang="hu-HU" sz="3100" b="1" i="0" smtClean="0">
                        <a:latin typeface="Cambria Math"/>
                      </a:rPr>
                      <m:t>: </m:t>
                    </m:r>
                    <m:r>
                      <m:rPr>
                        <m:nor/>
                      </m:rPr>
                      <a:rPr lang="hu-HU" sz="3100" b="1" dirty="0" smtClean="0"/>
                      <m:t>Encouragement</m:t>
                    </m:r>
                    <m:r>
                      <m:rPr>
                        <m:nor/>
                      </m:rPr>
                      <a:rPr lang="hu-HU" sz="3100" dirty="0" smtClean="0"/>
                      <m:t> </m:t>
                    </m:r>
                  </m:oMath>
                </a14:m>
                <a:r>
                  <a:rPr lang="hu-HU" sz="2600" dirty="0" smtClean="0"/>
                  <a:t>: </a:t>
                </a:r>
                <a:r>
                  <a:rPr lang="hu-HU" sz="2900" dirty="0" err="1" smtClean="0"/>
                  <a:t>about</a:t>
                </a:r>
                <a:r>
                  <a:rPr lang="hu-HU" sz="2900" dirty="0" smtClean="0"/>
                  <a:t> </a:t>
                </a:r>
                <a:r>
                  <a:rPr lang="hu-HU" sz="2900" b="1" dirty="0" err="1" smtClean="0"/>
                  <a:t>future</a:t>
                </a:r>
                <a:r>
                  <a:rPr lang="hu-HU" sz="2900" dirty="0" smtClean="0"/>
                  <a:t> performance</a:t>
                </a:r>
                <a:endParaRPr lang="hu-HU" b="1" dirty="0" smtClean="0">
                  <a:sym typeface="Wingdings" panose="05000000000000000000" pitchFamily="2" charset="2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hu-HU" b="1" dirty="0" smtClean="0">
                    <a:sym typeface="Wingdings" panose="05000000000000000000" pitchFamily="2" charset="2"/>
                  </a:rPr>
                  <a:t> </a:t>
                </a:r>
                <a:r>
                  <a:rPr lang="hu-HU" dirty="0">
                    <a:sym typeface="Wingdings" panose="05000000000000000000" pitchFamily="2" charset="2"/>
                  </a:rPr>
                  <a:t>M</a:t>
                </a:r>
                <a:r>
                  <a:rPr lang="hu-HU" dirty="0" smtClean="0">
                    <a:sym typeface="Wingdings" panose="05000000000000000000" pitchFamily="2" charset="2"/>
                  </a:rPr>
                  <a:t>ay </a:t>
                </a:r>
                <a:r>
                  <a:rPr lang="hu-HU" dirty="0" err="1" smtClean="0">
                    <a:sym typeface="Wingdings" panose="05000000000000000000" pitchFamily="2" charset="2"/>
                  </a:rPr>
                  <a:t>affect</a:t>
                </a:r>
                <a:r>
                  <a:rPr lang="hu-HU" dirty="0" smtClean="0">
                    <a:sym typeface="Wingdings" panose="05000000000000000000" pitchFamily="2" charset="2"/>
                  </a:rPr>
                  <a:t> </a:t>
                </a:r>
                <a:r>
                  <a:rPr lang="hu-HU" b="1" dirty="0" err="1">
                    <a:sym typeface="Wingdings" panose="05000000000000000000" pitchFamily="2" charset="2"/>
                  </a:rPr>
                  <a:t>expectations</a:t>
                </a:r>
                <a:r>
                  <a:rPr lang="hu-HU" b="1" dirty="0">
                    <a:sym typeface="Wingdings" panose="05000000000000000000" pitchFamily="2" charset="2"/>
                  </a:rPr>
                  <a:t> of </a:t>
                </a:r>
                <a:r>
                  <a:rPr lang="hu-HU" b="1" dirty="0" err="1">
                    <a:sym typeface="Wingdings" panose="05000000000000000000" pitchFamily="2" charset="2"/>
                  </a:rPr>
                  <a:t>the</a:t>
                </a:r>
                <a:r>
                  <a:rPr lang="hu-HU" b="1" dirty="0">
                    <a:sym typeface="Wingdings" panose="05000000000000000000" pitchFamily="2" charset="2"/>
                  </a:rPr>
                  <a:t> </a:t>
                </a:r>
                <a:r>
                  <a:rPr lang="hu-HU" b="1" dirty="0" err="1">
                    <a:sym typeface="Wingdings" panose="05000000000000000000" pitchFamily="2" charset="2"/>
                  </a:rPr>
                  <a:t>environment</a:t>
                </a:r>
                <a:r>
                  <a:rPr lang="hu-HU" b="1" dirty="0">
                    <a:sym typeface="Wingdings" panose="05000000000000000000" pitchFamily="2" charset="2"/>
                  </a:rPr>
                  <a:t> </a:t>
                </a:r>
                <a:r>
                  <a:rPr lang="hu-HU" b="1" dirty="0" smtClean="0">
                    <a:sym typeface="Wingdings" panose="05000000000000000000" pitchFamily="2" charset="2"/>
                  </a:rPr>
                  <a:t>and </a:t>
                </a:r>
                <a:r>
                  <a:rPr lang="hu-HU" b="1" dirty="0">
                    <a:sym typeface="Wingdings" panose="05000000000000000000" pitchFamily="2" charset="2"/>
                  </a:rPr>
                  <a:t>performance</a:t>
                </a:r>
                <a:endParaRPr lang="hu-HU" b="1" dirty="0"/>
              </a:p>
              <a:p>
                <a:pPr marL="0" indent="0">
                  <a:buNone/>
                </a:pPr>
                <a:endParaRPr lang="hu-HU" dirty="0" smtClean="0"/>
              </a:p>
              <a:p>
                <a:r>
                  <a:rPr lang="hu-HU" dirty="0" smtClean="0">
                    <a:solidFill>
                      <a:schemeClr val="tx1"/>
                    </a:solidFill>
                  </a:rPr>
                  <a:t> </a:t>
                </a:r>
                <a:r>
                  <a:rPr lang="hu-HU" dirty="0" err="1" smtClean="0">
                    <a:solidFill>
                      <a:schemeClr val="tx1"/>
                    </a:solidFill>
                  </a:rPr>
                  <a:t>Focus</a:t>
                </a:r>
                <a:r>
                  <a:rPr lang="hu-HU" dirty="0" smtClean="0">
                    <a:solidFill>
                      <a:schemeClr val="tx1"/>
                    </a:solidFill>
                  </a:rPr>
                  <a:t> </a:t>
                </a:r>
                <a:r>
                  <a:rPr lang="hu-HU" dirty="0" err="1" smtClean="0">
                    <a:solidFill>
                      <a:schemeClr val="tx1"/>
                    </a:solidFill>
                  </a:rPr>
                  <a:t>on</a:t>
                </a:r>
                <a:r>
                  <a:rPr lang="hu-HU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u-H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hu-HU" dirty="0" smtClean="0">
                    <a:solidFill>
                      <a:schemeClr val="tx1"/>
                    </a:solidFill>
                  </a:rPr>
                  <a:t> – </a:t>
                </a:r>
                <a:r>
                  <a:rPr lang="hu-HU" dirty="0" err="1" smtClean="0">
                    <a:solidFill>
                      <a:schemeClr val="tx1"/>
                    </a:solidFill>
                  </a:rPr>
                  <a:t>differentiation</a:t>
                </a:r>
                <a:r>
                  <a:rPr lang="hu-HU" dirty="0" smtClean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hu-H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hu-HU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hu-H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hu-HU" dirty="0" smtClean="0">
                    <a:solidFill>
                      <a:schemeClr val="tx1"/>
                    </a:solidFill>
                  </a:rPr>
                  <a:t> is </a:t>
                </a:r>
                <a:r>
                  <a:rPr lang="hu-HU" dirty="0" err="1" smtClean="0">
                    <a:solidFill>
                      <a:schemeClr val="tx1"/>
                    </a:solidFill>
                  </a:rPr>
                  <a:t>trivial</a:t>
                </a:r>
                <a:endParaRPr lang="hu-HU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435280" cy="5184576"/>
              </a:xfrm>
              <a:blipFill rotWithShape="1">
                <a:blip r:embed="rId2"/>
                <a:stretch>
                  <a:fillRect l="-867" t="-188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9B4-684C-470A-BBFE-DA0D0DF2A952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49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576064"/>
          </a:xfrm>
        </p:spPr>
        <p:txBody>
          <a:bodyPr>
            <a:noAutofit/>
          </a:bodyPr>
          <a:lstStyle/>
          <a:p>
            <a:r>
              <a:rPr lang="hu-HU" sz="3200" dirty="0" err="1" smtClean="0"/>
              <a:t>Utility</a:t>
            </a:r>
            <a:r>
              <a:rPr lang="hu-HU" sz="3200" dirty="0" smtClean="0"/>
              <a:t> </a:t>
            </a:r>
            <a:r>
              <a:rPr lang="hu-HU" sz="3200" dirty="0" err="1" smtClean="0"/>
              <a:t>maximization</a:t>
            </a:r>
            <a:endParaRPr lang="hu-HU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052736"/>
                <a:ext cx="8712968" cy="561662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u-HU" sz="3000" dirty="0" smtClean="0">
                    <a:solidFill>
                      <a:schemeClr val="tx1"/>
                    </a:solidFill>
                    <a:latin typeface="+mj-lt"/>
                  </a:rPr>
                  <a:t>Individuals </a:t>
                </a:r>
                <a:r>
                  <a:rPr lang="hu-HU" sz="3000" dirty="0" err="1" smtClean="0">
                    <a:solidFill>
                      <a:schemeClr val="tx1"/>
                    </a:solidFill>
                    <a:latin typeface="+mj-lt"/>
                  </a:rPr>
                  <a:t>choose</a:t>
                </a:r>
                <a:r>
                  <a:rPr lang="hu-HU" sz="3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hu-HU" sz="3000" dirty="0" err="1" smtClean="0">
                    <a:solidFill>
                      <a:schemeClr val="tx1"/>
                    </a:solidFill>
                    <a:latin typeface="+mj-lt"/>
                  </a:rPr>
                  <a:t>effort</a:t>
                </a:r>
                <a:r>
                  <a:rPr lang="hu-HU" sz="3000" dirty="0" smtClean="0">
                    <a:solidFill>
                      <a:schemeClr val="tx1"/>
                    </a:solidFill>
                    <a:latin typeface="+mj-lt"/>
                  </a:rPr>
                  <a:t> (e) </a:t>
                </a:r>
                <a:r>
                  <a:rPr lang="hu-HU" sz="3000" dirty="0" err="1" smtClean="0">
                    <a:solidFill>
                      <a:schemeClr val="tx1"/>
                    </a:solidFill>
                    <a:latin typeface="+mj-lt"/>
                  </a:rPr>
                  <a:t>to</a:t>
                </a:r>
                <a:r>
                  <a:rPr lang="hu-HU" sz="3000" dirty="0" smtClean="0">
                    <a:solidFill>
                      <a:schemeClr val="tx1"/>
                    </a:solidFill>
                    <a:latin typeface="+mj-lt"/>
                  </a:rPr>
                  <a:t>:</a:t>
                </a:r>
              </a:p>
              <a:p>
                <a:pPr marL="0" indent="0">
                  <a:buNone/>
                </a:pPr>
                <a:endParaRPr lang="hu-HU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u-HU" sz="3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hu-HU" sz="3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hu-HU" sz="30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hu-HU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lim>
                          </m:limLow>
                        </m:fName>
                        <m:e>
                          <m:r>
                            <a:rPr lang="hu-HU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hu-HU" sz="3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u-HU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  <m:r>
                            <a:rPr lang="hu-HU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hu-HU" sz="3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  <m:r>
                                <a:rPr lang="hu-HU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l-GR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hu-HU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hu-HU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hu-HU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hu-HU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func>
                    </m:oMath>
                  </m:oMathPara>
                </a14:m>
                <a:endParaRPr lang="hu-HU" sz="30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hu-HU" i="1" dirty="0" smtClean="0">
                    <a:solidFill>
                      <a:schemeClr val="tx1"/>
                    </a:solidFill>
                    <a:latin typeface="+mj-lt"/>
                  </a:rPr>
                  <a:t>e</a:t>
                </a:r>
                <a:r>
                  <a:rPr lang="hu-HU" dirty="0" smtClean="0">
                    <a:solidFill>
                      <a:schemeClr val="tx1"/>
                    </a:solidFill>
                    <a:latin typeface="+mj-lt"/>
                  </a:rPr>
                  <a:t>: </a:t>
                </a:r>
                <a:r>
                  <a:rPr lang="hu-HU" dirty="0" err="1" smtClean="0">
                    <a:solidFill>
                      <a:schemeClr val="tx1"/>
                    </a:solidFill>
                    <a:latin typeface="+mj-lt"/>
                  </a:rPr>
                  <a:t>effort</a:t>
                </a:r>
                <a:r>
                  <a:rPr lang="hu-HU" dirty="0">
                    <a:latin typeface="+mj-lt"/>
                  </a:rPr>
                  <a:t> </a:t>
                </a:r>
                <a:r>
                  <a:rPr lang="hu-HU" dirty="0" smtClean="0">
                    <a:latin typeface="+mj-lt"/>
                  </a:rPr>
                  <a:t>(</a:t>
                </a:r>
                <a:r>
                  <a:rPr lang="hu-HU" dirty="0" smtClean="0">
                    <a:solidFill>
                      <a:schemeClr val="tx1"/>
                    </a:solidFill>
                    <a:latin typeface="+mj-lt"/>
                  </a:rPr>
                  <a:t>play </a:t>
                </a:r>
                <a:r>
                  <a:rPr lang="hu-HU" dirty="0" err="1" smtClean="0">
                    <a:solidFill>
                      <a:schemeClr val="tx1"/>
                    </a:solidFill>
                    <a:latin typeface="+mj-lt"/>
                  </a:rPr>
                  <a:t>or</a:t>
                </a:r>
                <a:r>
                  <a:rPr lang="hu-HU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hu-HU" dirty="0" err="1" smtClean="0">
                    <a:solidFill>
                      <a:schemeClr val="tx1"/>
                    </a:solidFill>
                    <a:latin typeface="+mj-lt"/>
                  </a:rPr>
                  <a:t>not</a:t>
                </a:r>
                <a:r>
                  <a:rPr lang="hu-HU" dirty="0" smtClean="0">
                    <a:latin typeface="+mj-lt"/>
                  </a:rPr>
                  <a:t>, </a:t>
                </a:r>
                <a:r>
                  <a:rPr lang="hu-HU" dirty="0" err="1" smtClean="0">
                    <a:solidFill>
                      <a:schemeClr val="tx1"/>
                    </a:solidFill>
                    <a:latin typeface="+mj-lt"/>
                  </a:rPr>
                  <a:t>how</a:t>
                </a:r>
                <a:r>
                  <a:rPr lang="hu-HU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hu-HU" dirty="0" err="1" smtClean="0">
                    <a:solidFill>
                      <a:schemeClr val="tx1"/>
                    </a:solidFill>
                    <a:latin typeface="+mj-lt"/>
                  </a:rPr>
                  <a:t>hard</a:t>
                </a:r>
                <a:r>
                  <a:rPr lang="hu-HU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hu-HU" dirty="0" err="1" smtClean="0">
                    <a:solidFill>
                      <a:schemeClr val="tx1"/>
                    </a:solidFill>
                    <a:latin typeface="+mj-lt"/>
                  </a:rPr>
                  <a:t>you</a:t>
                </a:r>
                <a:r>
                  <a:rPr lang="hu-HU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hu-HU" dirty="0" err="1" smtClean="0">
                    <a:solidFill>
                      <a:schemeClr val="tx1"/>
                    </a:solidFill>
                    <a:latin typeface="+mj-lt"/>
                  </a:rPr>
                  <a:t>try</a:t>
                </a:r>
                <a:r>
                  <a:rPr lang="hu-HU" dirty="0" smtClean="0">
                    <a:solidFill>
                      <a:schemeClr val="tx1"/>
                    </a:solidFill>
                    <a:latin typeface="+mj-lt"/>
                  </a:rPr>
                  <a:t>)</a:t>
                </a:r>
                <a:endParaRPr lang="hu-HU" dirty="0" smtClean="0">
                  <a:solidFill>
                    <a:schemeClr val="tx1"/>
                  </a:solidFill>
                  <a:latin typeface="+mj-lt"/>
                </a:endParaRPr>
              </a:p>
              <a:p>
                <a:r>
                  <a:rPr lang="hu-HU" dirty="0" err="1" smtClean="0"/>
                  <a:t>Goal-setting</a:t>
                </a:r>
                <a:r>
                  <a:rPr lang="hu-HU" dirty="0" smtClean="0"/>
                  <a:t> </a:t>
                </a:r>
                <a:r>
                  <a:rPr lang="hu-HU" dirty="0" err="1"/>
                  <a:t>theory</a:t>
                </a:r>
                <a:r>
                  <a:rPr lang="hu-HU" dirty="0"/>
                  <a:t> </a:t>
                </a:r>
                <a:r>
                  <a:rPr lang="hu-HU" dirty="0" smtClean="0"/>
                  <a:t>(Locke 1996)</a:t>
                </a:r>
                <a:endParaRPr lang="hu-HU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500" b="0" i="0">
                        <a:latin typeface="Cambria Math"/>
                      </a:rPr>
                      <m:t>Ψ</m:t>
                    </m:r>
                  </m:oMath>
                </a14:m>
                <a:r>
                  <a:rPr lang="hu-HU" sz="2500" dirty="0" smtClean="0">
                    <a:solidFill>
                      <a:schemeClr val="tx1"/>
                    </a:solidFill>
                    <a:latin typeface="+mj-lt"/>
                  </a:rPr>
                  <a:t>: </a:t>
                </a:r>
                <a:r>
                  <a:rPr lang="hu-HU" sz="2500" dirty="0" err="1" smtClean="0">
                    <a:solidFill>
                      <a:schemeClr val="tx1"/>
                    </a:solidFill>
                    <a:latin typeface="+mj-lt"/>
                  </a:rPr>
                  <a:t>success-independent</a:t>
                </a:r>
                <a:r>
                  <a:rPr lang="hu-HU" sz="2500" dirty="0" smtClean="0">
                    <a:solidFill>
                      <a:schemeClr val="tx1"/>
                    </a:solidFill>
                    <a:latin typeface="+mj-lt"/>
                  </a:rPr>
                  <a:t> part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500" b="0" i="1"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sz="25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500" b="0" i="1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hu-HU" sz="2500" dirty="0" smtClean="0">
                    <a:solidFill>
                      <a:schemeClr val="tx1"/>
                    </a:solidFill>
                    <a:latin typeface="+mj-lt"/>
                  </a:rPr>
                  <a:t>: </a:t>
                </a:r>
                <a:r>
                  <a:rPr lang="hu-HU" sz="2500" dirty="0" err="1" smtClean="0">
                    <a:solidFill>
                      <a:schemeClr val="tx1"/>
                    </a:solidFill>
                    <a:latin typeface="+mj-lt"/>
                  </a:rPr>
                  <a:t>success-dependent</a:t>
                </a:r>
                <a:r>
                  <a:rPr lang="hu-HU" sz="2500" dirty="0" smtClean="0">
                    <a:solidFill>
                      <a:schemeClr val="tx1"/>
                    </a:solidFill>
                    <a:latin typeface="+mj-lt"/>
                  </a:rPr>
                  <a:t> part</a:t>
                </a:r>
              </a:p>
              <a:p>
                <a:r>
                  <a:rPr lang="hu-HU" dirty="0"/>
                  <a:t>S: </a:t>
                </a:r>
                <a:r>
                  <a:rPr lang="hu-HU" dirty="0" err="1"/>
                  <a:t>s</a:t>
                </a:r>
                <a:r>
                  <a:rPr lang="en-US" dirty="0" err="1"/>
                  <a:t>uccess</a:t>
                </a:r>
                <a:r>
                  <a:rPr lang="en-US" dirty="0"/>
                  <a:t> </a:t>
                </a:r>
                <a:r>
                  <a:rPr lang="hu-HU" dirty="0"/>
                  <a:t>=</a:t>
                </a:r>
                <a:r>
                  <a:rPr lang="en-US" dirty="0"/>
                  <a:t> </a:t>
                </a:r>
                <a:r>
                  <a:rPr lang="hu-HU" dirty="0" err="1"/>
                  <a:t>to</a:t>
                </a:r>
                <a:r>
                  <a:rPr lang="hu-HU" dirty="0"/>
                  <a:t> </a:t>
                </a:r>
                <a:r>
                  <a:rPr lang="en-US" dirty="0"/>
                  <a:t>reach </a:t>
                </a:r>
                <a:r>
                  <a:rPr lang="hu-HU" dirty="0"/>
                  <a:t>a</a:t>
                </a:r>
                <a:r>
                  <a:rPr lang="en-US" dirty="0" smtClean="0"/>
                  <a:t> </a:t>
                </a:r>
                <a:r>
                  <a:rPr lang="en-US" dirty="0"/>
                  <a:t>set</a:t>
                </a:r>
                <a:r>
                  <a:rPr lang="hu-HU" dirty="0"/>
                  <a:t> </a:t>
                </a:r>
                <a:r>
                  <a:rPr lang="hu-HU" dirty="0" err="1"/>
                  <a:t>goal</a:t>
                </a:r>
                <a:r>
                  <a:rPr lang="en-US" dirty="0"/>
                  <a:t> </a:t>
                </a:r>
                <a:endParaRPr lang="hu-HU" dirty="0"/>
              </a:p>
              <a:p>
                <a:pPr lvl="2"/>
                <a:r>
                  <a:rPr lang="hu-HU" sz="2600" dirty="0"/>
                  <a:t>B</a:t>
                </a:r>
                <a:r>
                  <a:rPr lang="en-US" sz="2600" dirty="0"/>
                  <a:t>e as good as you can</a:t>
                </a:r>
                <a:r>
                  <a:rPr lang="hu-HU" sz="2600" dirty="0"/>
                  <a:t>,</a:t>
                </a:r>
                <a:r>
                  <a:rPr lang="en-US" sz="2600" dirty="0"/>
                  <a:t> </a:t>
                </a:r>
                <a:r>
                  <a:rPr lang="hu-HU" sz="2600" dirty="0" smtClean="0"/>
                  <a:t>beat </a:t>
                </a:r>
                <a:r>
                  <a:rPr lang="hu-HU" sz="2600" dirty="0" err="1" smtClean="0"/>
                  <a:t>previous</a:t>
                </a:r>
                <a:r>
                  <a:rPr lang="hu-HU" sz="2600" dirty="0" smtClean="0"/>
                  <a:t> </a:t>
                </a:r>
                <a:r>
                  <a:rPr lang="hu-HU" sz="2600" dirty="0" err="1" smtClean="0"/>
                  <a:t>high</a:t>
                </a:r>
                <a:r>
                  <a:rPr lang="hu-HU" sz="2600" dirty="0" smtClean="0"/>
                  <a:t> </a:t>
                </a:r>
                <a:r>
                  <a:rPr lang="hu-HU" sz="2600" dirty="0" err="1" smtClean="0"/>
                  <a:t>score</a:t>
                </a:r>
                <a:endParaRPr lang="hu-HU" sz="2600" dirty="0"/>
              </a:p>
              <a:p>
                <a:pPr lvl="2"/>
                <a:r>
                  <a:rPr lang="hu-HU" sz="2200" dirty="0" smtClean="0"/>
                  <a:t>G</a:t>
                </a:r>
                <a:r>
                  <a:rPr lang="en-US" sz="2200" dirty="0" err="1" smtClean="0"/>
                  <a:t>oals</a:t>
                </a:r>
                <a:r>
                  <a:rPr lang="en-US" sz="2200" dirty="0" smtClean="0"/>
                  <a:t> </a:t>
                </a:r>
                <a:r>
                  <a:rPr lang="en-US" sz="2200" dirty="0"/>
                  <a:t>set by players endogenously, or by us</a:t>
                </a:r>
                <a:r>
                  <a:rPr lang="hu-HU" sz="2200" dirty="0"/>
                  <a:t>?</a:t>
                </a:r>
              </a:p>
              <a:p>
                <a:pPr lvl="3"/>
                <a:r>
                  <a:rPr lang="hu-HU" dirty="0" smtClean="0"/>
                  <a:t>No </a:t>
                </a:r>
                <a:r>
                  <a:rPr lang="hu-HU" dirty="0" err="1"/>
                  <a:t>competition</a:t>
                </a:r>
                <a:r>
                  <a:rPr lang="hu-HU" dirty="0"/>
                  <a:t>/</a:t>
                </a:r>
                <a:r>
                  <a:rPr lang="hu-HU" dirty="0" err="1"/>
                  <a:t>peer</a:t>
                </a:r>
                <a:r>
                  <a:rPr lang="hu-HU" dirty="0"/>
                  <a:t> </a:t>
                </a:r>
                <a:r>
                  <a:rPr lang="hu-HU" dirty="0" err="1"/>
                  <a:t>info</a:t>
                </a:r>
                <a:r>
                  <a:rPr lang="hu-HU" dirty="0"/>
                  <a:t>/</a:t>
                </a:r>
                <a:r>
                  <a:rPr lang="hu-HU" dirty="0" err="1"/>
                  <a:t>ranking</a:t>
                </a:r>
                <a:r>
                  <a:rPr lang="hu-HU" dirty="0"/>
                  <a:t> </a:t>
                </a:r>
                <a:r>
                  <a:rPr lang="hu-HU" dirty="0" err="1"/>
                  <a:t>in</a:t>
                </a:r>
                <a:r>
                  <a:rPr lang="hu-HU" dirty="0"/>
                  <a:t> </a:t>
                </a:r>
                <a:r>
                  <a:rPr lang="hu-HU" dirty="0" err="1"/>
                  <a:t>our</a:t>
                </a:r>
                <a:r>
                  <a:rPr lang="hu-HU" dirty="0"/>
                  <a:t> </a:t>
                </a:r>
                <a:r>
                  <a:rPr lang="hu-HU" dirty="0" err="1" smtClean="0"/>
                  <a:t>case</a:t>
                </a:r>
                <a:endParaRPr lang="hu-HU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052736"/>
                <a:ext cx="8712968" cy="5616624"/>
              </a:xfrm>
              <a:blipFill rotWithShape="1">
                <a:blip r:embed="rId2"/>
                <a:stretch>
                  <a:fillRect l="-1608" t="-1303" b="-119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9B4-684C-470A-BBFE-DA0D0DF2A952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933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9933</TotalTime>
  <Words>2267</Words>
  <Application>Microsoft Office PowerPoint</Application>
  <PresentationFormat>Diavetítés a képernyőre (4:3 oldalarány)</PresentationFormat>
  <Paragraphs>389</Paragraphs>
  <Slides>33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4" baseType="lpstr">
      <vt:lpstr>Office-téma</vt:lpstr>
      <vt:lpstr>Gender Differences in the Effects of Subjective Feedback – a Computer Game-Based Experiment</vt:lpstr>
      <vt:lpstr>Overview 1.</vt:lpstr>
      <vt:lpstr>Overview 2.</vt:lpstr>
      <vt:lpstr>Implications</vt:lpstr>
      <vt:lpstr>Previous literature: Psychology &amp; IO Psychology</vt:lpstr>
      <vt:lpstr>Previous literature: Economics</vt:lpstr>
      <vt:lpstr>Contribution</vt:lpstr>
      <vt:lpstr>Model: Information content of feedback types</vt:lpstr>
      <vt:lpstr>Utility maximization</vt:lpstr>
      <vt:lpstr>1. Success-independent part: Ψ</vt:lpstr>
      <vt:lpstr>2. Success-dependent part: Γ(S)</vt:lpstr>
      <vt:lpstr>Optimal choice</vt:lpstr>
      <vt:lpstr>Tests</vt:lpstr>
      <vt:lpstr>Tests</vt:lpstr>
      <vt:lpstr>Tests</vt:lpstr>
      <vt:lpstr>Methodology</vt:lpstr>
      <vt:lpstr>The Shape Game</vt:lpstr>
      <vt:lpstr>PowerPoint bemutató</vt:lpstr>
      <vt:lpstr>PowerPoint bemutató</vt:lpstr>
      <vt:lpstr>PowerPoint bemutató</vt:lpstr>
      <vt:lpstr>PowerPoint bemutató</vt:lpstr>
      <vt:lpstr>Feedback Specifications</vt:lpstr>
      <vt:lpstr>Data</vt:lpstr>
      <vt:lpstr>Preliminary results: main stats</vt:lpstr>
      <vt:lpstr>Confidence and gender</vt:lpstr>
      <vt:lpstr>Preliminary results: game-level means</vt:lpstr>
      <vt:lpstr>Preliminary results: performance over time</vt:lpstr>
      <vt:lpstr>Preliminary results: performance over time</vt:lpstr>
      <vt:lpstr>Preliminary results: performance over time</vt:lpstr>
      <vt:lpstr>Preliminary results: performance over time</vt:lpstr>
      <vt:lpstr>Preliminary results: performance over time</vt:lpstr>
      <vt:lpstr>Conclusion and plans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Differences in the Effects of Performance Feedback, Praise, and Encouragement – a Computer Game-Based Experiment</dc:title>
  <dc:creator>Anna</dc:creator>
  <cp:lastModifiedBy>Anna</cp:lastModifiedBy>
  <cp:revision>268</cp:revision>
  <dcterms:created xsi:type="dcterms:W3CDTF">2016-05-03T19:21:16Z</dcterms:created>
  <dcterms:modified xsi:type="dcterms:W3CDTF">2016-11-14T16:46:15Z</dcterms:modified>
</cp:coreProperties>
</file>